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mp4" ContentType="video/mp4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44"/>
  </p:notesMasterIdLst>
  <p:sldIdLst>
    <p:sldId id="256" r:id="rId2"/>
    <p:sldId id="379" r:id="rId3"/>
    <p:sldId id="257" r:id="rId4"/>
    <p:sldId id="303" r:id="rId5"/>
    <p:sldId id="306" r:id="rId6"/>
    <p:sldId id="314" r:id="rId7"/>
    <p:sldId id="315" r:id="rId8"/>
    <p:sldId id="380" r:id="rId9"/>
    <p:sldId id="382" r:id="rId10"/>
    <p:sldId id="383" r:id="rId11"/>
    <p:sldId id="385" r:id="rId12"/>
    <p:sldId id="386" r:id="rId13"/>
    <p:sldId id="381" r:id="rId14"/>
    <p:sldId id="319" r:id="rId15"/>
    <p:sldId id="378" r:id="rId16"/>
    <p:sldId id="317" r:id="rId17"/>
    <p:sldId id="316" r:id="rId18"/>
    <p:sldId id="323" r:id="rId19"/>
    <p:sldId id="321" r:id="rId20"/>
    <p:sldId id="374" r:id="rId21"/>
    <p:sldId id="373" r:id="rId22"/>
    <p:sldId id="322" r:id="rId23"/>
    <p:sldId id="324" r:id="rId24"/>
    <p:sldId id="375" r:id="rId25"/>
    <p:sldId id="325" r:id="rId26"/>
    <p:sldId id="326" r:id="rId27"/>
    <p:sldId id="327" r:id="rId28"/>
    <p:sldId id="328" r:id="rId29"/>
    <p:sldId id="318" r:id="rId30"/>
    <p:sldId id="304" r:id="rId31"/>
    <p:sldId id="308" r:id="rId32"/>
    <p:sldId id="307" r:id="rId33"/>
    <p:sldId id="309" r:id="rId34"/>
    <p:sldId id="310" r:id="rId35"/>
    <p:sldId id="311" r:id="rId36"/>
    <p:sldId id="312" r:id="rId37"/>
    <p:sldId id="313" r:id="rId38"/>
    <p:sldId id="329" r:id="rId39"/>
    <p:sldId id="352" r:id="rId40"/>
    <p:sldId id="376" r:id="rId41"/>
    <p:sldId id="301" r:id="rId42"/>
    <p:sldId id="377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527C6DAD-B983-8E4B-B112-2961C46DA862}">
          <p14:sldIdLst>
            <p14:sldId id="256"/>
            <p14:sldId id="379"/>
            <p14:sldId id="257"/>
          </p14:sldIdLst>
        </p14:section>
        <p14:section name="channel" id="{148FA8C7-D0F7-D049-81A9-6EB3443E076F}">
          <p14:sldIdLst>
            <p14:sldId id="303"/>
            <p14:sldId id="306"/>
            <p14:sldId id="314"/>
            <p14:sldId id="315"/>
            <p14:sldId id="380"/>
            <p14:sldId id="382"/>
            <p14:sldId id="383"/>
            <p14:sldId id="385"/>
            <p14:sldId id="386"/>
            <p14:sldId id="381"/>
            <p14:sldId id="319"/>
            <p14:sldId id="378"/>
            <p14:sldId id="317"/>
            <p14:sldId id="316"/>
            <p14:sldId id="323"/>
            <p14:sldId id="321"/>
            <p14:sldId id="374"/>
            <p14:sldId id="373"/>
            <p14:sldId id="322"/>
            <p14:sldId id="324"/>
            <p14:sldId id="375"/>
            <p14:sldId id="325"/>
            <p14:sldId id="326"/>
            <p14:sldId id="327"/>
            <p14:sldId id="328"/>
            <p14:sldId id="318"/>
          </p14:sldIdLst>
        </p14:section>
        <p14:section name="Friis" id="{C428E832-B5F1-8843-AEE0-707319BB8BD9}">
          <p14:sldIdLst>
            <p14:sldId id="304"/>
            <p14:sldId id="308"/>
            <p14:sldId id="307"/>
            <p14:sldId id="309"/>
            <p14:sldId id="310"/>
            <p14:sldId id="311"/>
            <p14:sldId id="312"/>
            <p14:sldId id="313"/>
            <p14:sldId id="329"/>
            <p14:sldId id="352"/>
            <p14:sldId id="376"/>
          </p14:sldIdLst>
        </p14:section>
        <p14:section name="end" id="{EE857F6F-7FD5-644F-8679-010F7E321B91}">
          <p14:sldIdLst>
            <p14:sldId id="301"/>
            <p14:sldId id="37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0F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804" autoAdjust="0"/>
    <p:restoredTop sz="56811" autoAdjust="0"/>
  </p:normalViewPr>
  <p:slideViewPr>
    <p:cSldViewPr snapToGrid="0" showGuides="1">
      <p:cViewPr varScale="1">
        <p:scale>
          <a:sx n="53" d="100"/>
          <a:sy n="53" d="100"/>
        </p:scale>
        <p:origin x="186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viewProps" Target="viewProps.xml"/><Relationship Id="rId47" Type="http://schemas.openxmlformats.org/officeDocument/2006/relationships/theme" Target="theme/theme1.xml"/><Relationship Id="rId48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notesMaster" Target="notesMasters/notesMaster1.xml"/><Relationship Id="rId4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17A10C-87C9-49E5-AE05-110105D8C539}" type="datetimeFigureOut">
              <a:rPr lang="zh-TW" altLang="en-US" smtClean="0"/>
              <a:t>2018/8/14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9F9334-C2B5-40DC-A82F-94CC416C979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289412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Relationship Id="rId3" Type="http://schemas.openxmlformats.org/officeDocument/2006/relationships/hyperlink" Target="https://en.wikipedia.org/wiki/Directivity" TargetMode="Externa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839013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maximum capacity of the channel in bits/second 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188266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頻域的</a:t>
            </a:r>
            <a:r>
              <a:rPr kumimoji="1" lang="zh-TW" altLang="en-US" baseline="0" dirty="0" smtClean="0"/>
              <a:t> </a:t>
            </a:r>
            <a:r>
              <a:rPr kumimoji="1" lang="en-US" altLang="zh-TW" baseline="0" dirty="0" smtClean="0"/>
              <a:t>phase delay </a:t>
            </a:r>
            <a:r>
              <a:rPr kumimoji="1" lang="zh-TW" altLang="en-US" dirty="0" smtClean="0"/>
              <a:t>就是時域的延遲</a:t>
            </a:r>
          </a:p>
          <a:p>
            <a:r>
              <a:rPr kumimoji="1" lang="zh-TW" altLang="en-US" dirty="0" smtClean="0"/>
              <a:t>從第二式可得</a:t>
            </a:r>
          </a:p>
          <a:p>
            <a:r>
              <a:rPr kumimoji="1" lang="en-US" altLang="zh-TW" dirty="0" smtClean="0"/>
              <a:t>P(f)  </a:t>
            </a:r>
            <a:r>
              <a:rPr kumimoji="1" lang="zh-TW" altLang="en-US" dirty="0" smtClean="0"/>
              <a:t>就是 </a:t>
            </a:r>
            <a:r>
              <a:rPr kumimoji="1" lang="en-US" altLang="zh-TW" dirty="0" smtClean="0"/>
              <a:t>phase delay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32990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時域的訊號圖   送出與接收 </a:t>
            </a:r>
            <a:r>
              <a:rPr kumimoji="1" lang="en-US" altLang="zh-TW" dirty="0" smtClean="0"/>
              <a:t>power </a:t>
            </a:r>
            <a:r>
              <a:rPr kumimoji="1" lang="zh-TW" altLang="en-US" dirty="0" smtClean="0"/>
              <a:t>的比值圖</a:t>
            </a:r>
          </a:p>
          <a:p>
            <a:r>
              <a:rPr kumimoji="1" lang="zh-TW" altLang="en-US" dirty="0" smtClean="0"/>
              <a:t>較大的模型波動稱為 </a:t>
            </a:r>
            <a:r>
              <a:rPr kumimoji="1" lang="en-US" altLang="zh-TW" dirty="0" smtClean="0"/>
              <a:t>large scale fading</a:t>
            </a:r>
            <a:endParaRPr kumimoji="1" lang="zh-TW" alt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dirty="0" smtClean="0"/>
              <a:t>較小的模型波動稱為 </a:t>
            </a:r>
            <a:r>
              <a:rPr kumimoji="1" lang="en-US" altLang="zh-TW" dirty="0" smtClean="0"/>
              <a:t>small scale fading</a:t>
            </a:r>
            <a:endParaRPr kumimoji="1" lang="zh-TW" altLang="en-US" dirty="0" smtClean="0"/>
          </a:p>
          <a:p>
            <a:endParaRPr kumimoji="1" lang="zh-TW" altLang="en-US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327012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先介紹 </a:t>
            </a:r>
            <a:r>
              <a:rPr kumimoji="1" lang="en-US" altLang="zh-TW" dirty="0" smtClean="0"/>
              <a:t>small scale fading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750682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主要以兩種原因分成四種 </a:t>
            </a:r>
            <a:r>
              <a:rPr kumimoji="1" lang="en-US" altLang="zh-TW" dirty="0" smtClean="0"/>
              <a:t>fading </a:t>
            </a:r>
            <a:endParaRPr kumimoji="1" lang="zh-TW" altLang="en-US" dirty="0" smtClean="0"/>
          </a:p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656453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在這先介紹以移動影響 </a:t>
            </a:r>
            <a:r>
              <a:rPr kumimoji="1" lang="en-US" altLang="zh-TW" dirty="0" smtClean="0"/>
              <a:t>channel </a:t>
            </a:r>
            <a:r>
              <a:rPr kumimoji="1" lang="zh-TW" altLang="en-US" dirty="0" smtClean="0"/>
              <a:t>的其中兩種 </a:t>
            </a:r>
            <a:r>
              <a:rPr kumimoji="1" lang="en-US" altLang="zh-TW" dirty="0" smtClean="0"/>
              <a:t>fading</a:t>
            </a:r>
            <a:endParaRPr kumimoji="1" lang="zh-TW" altLang="en-US" dirty="0" smtClean="0"/>
          </a:p>
          <a:p>
            <a:endParaRPr kumimoji="1" lang="zh-TW" altLang="en-US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9423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因為是 移動的影響 所以頻域方面會考慮 </a:t>
            </a:r>
            <a:r>
              <a:rPr kumimoji="1" lang="en-US" altLang="zh-TW" dirty="0" smtClean="0"/>
              <a:t>Doppler </a:t>
            </a:r>
            <a:r>
              <a:rPr kumimoji="1" lang="zh-TW" altLang="en-US" dirty="0" smtClean="0"/>
              <a:t>效應</a:t>
            </a:r>
            <a:endParaRPr kumimoji="1" lang="en-US" altLang="zh-TW" dirty="0" smtClean="0"/>
          </a:p>
          <a:p>
            <a:r>
              <a:rPr kumimoji="1" lang="en-US" altLang="zh-TW" dirty="0" smtClean="0"/>
              <a:t>Coherence time </a:t>
            </a:r>
            <a:r>
              <a:rPr kumimoji="1" lang="zh-TW" altLang="en-US" dirty="0" smtClean="0"/>
              <a:t>就是一段時間</a:t>
            </a:r>
            <a:r>
              <a:rPr kumimoji="1" lang="zh-TW" altLang="en-US" baseline="0" dirty="0" smtClean="0"/>
              <a:t> </a:t>
            </a:r>
            <a:r>
              <a:rPr kumimoji="1" lang="en-US" altLang="zh-TW" baseline="0" dirty="0" smtClean="0"/>
              <a:t>channel impulse response </a:t>
            </a:r>
            <a:r>
              <a:rPr kumimoji="1" lang="zh-TW" altLang="en-US" baseline="0" dirty="0" smtClean="0"/>
              <a:t>沒有改變</a:t>
            </a:r>
          </a:p>
          <a:p>
            <a:r>
              <a:rPr kumimoji="1" lang="en-US" altLang="zh-TW" dirty="0" smtClean="0"/>
              <a:t>Tc Ds </a:t>
            </a:r>
            <a:r>
              <a:rPr kumimoji="1" lang="zh-TW" altLang="en-US" dirty="0" smtClean="0"/>
              <a:t>成反比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281780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先定義 </a:t>
            </a:r>
            <a:r>
              <a:rPr kumimoji="1" lang="en-US" altLang="zh-TW" dirty="0" smtClean="0"/>
              <a:t>threshold Tc</a:t>
            </a:r>
            <a:r>
              <a:rPr kumimoji="1" lang="en-US" altLang="zh-TW" baseline="0" dirty="0" smtClean="0"/>
              <a:t> Ds</a:t>
            </a:r>
          </a:p>
          <a:p>
            <a:r>
              <a:rPr kumimoji="1" lang="en-US" altLang="zh-TW" dirty="0" smtClean="0"/>
              <a:t>Symbol</a:t>
            </a:r>
            <a:r>
              <a:rPr kumimoji="1" lang="en-US" altLang="zh-TW" baseline="0" dirty="0" smtClean="0"/>
              <a:t> time &lt; Tc W&gt;Ds slow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089028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相反地就是 </a:t>
            </a:r>
            <a:r>
              <a:rPr kumimoji="1" lang="en-US" altLang="zh-TW" dirty="0" smtClean="0"/>
              <a:t>fast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9763890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接下來介紹以</a:t>
            </a:r>
            <a:r>
              <a:rPr kumimoji="1" lang="zh-TW" altLang="en-US" baseline="0" dirty="0" smtClean="0"/>
              <a:t> </a:t>
            </a:r>
            <a:r>
              <a:rPr kumimoji="1" lang="en-US" altLang="zh-TW" baseline="0" dirty="0" smtClean="0"/>
              <a:t>multipath </a:t>
            </a:r>
            <a:r>
              <a:rPr kumimoji="1" lang="zh-TW" altLang="en-US" dirty="0" smtClean="0"/>
              <a:t>影響 </a:t>
            </a:r>
            <a:r>
              <a:rPr kumimoji="1" lang="en-US" altLang="zh-TW" dirty="0" smtClean="0"/>
              <a:t>channel </a:t>
            </a:r>
            <a:r>
              <a:rPr kumimoji="1" lang="zh-TW" altLang="en-US" dirty="0" smtClean="0"/>
              <a:t>的其中兩種 </a:t>
            </a:r>
            <a:r>
              <a:rPr kumimoji="1" lang="en-US" altLang="zh-TW" dirty="0" smtClean="0"/>
              <a:t>fading</a:t>
            </a:r>
            <a:endParaRPr kumimoji="1" lang="zh-TW" altLang="en-US" dirty="0" smtClean="0"/>
          </a:p>
          <a:p>
            <a:endParaRPr kumimoji="1" lang="zh-TW" altLang="en-US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356228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這是訊號 </a:t>
            </a:r>
            <a:r>
              <a:rPr kumimoji="1" lang="en-US" altLang="zh-TW" dirty="0" err="1" smtClean="0"/>
              <a:t>gerneral</a:t>
            </a:r>
            <a:r>
              <a:rPr kumimoji="1" lang="en-US" altLang="zh-TW" dirty="0" smtClean="0"/>
              <a:t> form </a:t>
            </a:r>
            <a:r>
              <a:rPr kumimoji="1" lang="zh-TW" altLang="en-US" dirty="0" smtClean="0"/>
              <a:t> </a:t>
            </a:r>
          </a:p>
          <a:p>
            <a:r>
              <a:rPr kumimoji="1" lang="en-US" altLang="zh-TW" dirty="0" smtClean="0"/>
              <a:t>IQ</a:t>
            </a:r>
            <a:r>
              <a:rPr kumimoji="1" lang="en-US" altLang="zh-TW" baseline="0" dirty="0" smtClean="0"/>
              <a:t> domain </a:t>
            </a:r>
            <a:r>
              <a:rPr kumimoji="1" lang="zh-TW" altLang="en-US" baseline="0" dirty="0" smtClean="0"/>
              <a:t>上表示</a:t>
            </a:r>
          </a:p>
          <a:p>
            <a:r>
              <a:rPr kumimoji="1" lang="en-US" altLang="zh-TW" baseline="0" dirty="0" smtClean="0"/>
              <a:t>Band pass </a:t>
            </a:r>
            <a:r>
              <a:rPr kumimoji="1" lang="zh-TW" altLang="en-US" baseline="0" dirty="0" smtClean="0"/>
              <a:t>訊號典型表示式</a:t>
            </a:r>
          </a:p>
          <a:p>
            <a:r>
              <a:rPr kumimoji="1" lang="zh-TW" altLang="en-US" dirty="0" smtClean="0"/>
              <a:t>還有很多表示訊號的式子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6881844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針對 </a:t>
            </a:r>
            <a:r>
              <a:rPr kumimoji="1" lang="en-US" altLang="zh-TW" dirty="0" smtClean="0"/>
              <a:t>multipath</a:t>
            </a:r>
            <a:r>
              <a:rPr kumimoji="1" lang="zh-TW" altLang="en-US" baseline="0" dirty="0" smtClean="0"/>
              <a:t> 由兩個指標做判斷</a:t>
            </a:r>
          </a:p>
          <a:p>
            <a:r>
              <a:rPr kumimoji="1" lang="en-US" altLang="zh-TW" sz="1200" dirty="0" smtClean="0">
                <a:latin typeface="Times New Roman" charset="0"/>
                <a:ea typeface="Times New Roman" charset="0"/>
                <a:cs typeface="Times New Roman" charset="0"/>
              </a:rPr>
              <a:t>Coherence Bandwidth : </a:t>
            </a:r>
            <a:r>
              <a:rPr kumimoji="1" lang="zh-TW" altLang="en-US" sz="1200" dirty="0" smtClean="0">
                <a:latin typeface="Times New Roman" charset="0"/>
                <a:ea typeface="Times New Roman" charset="0"/>
                <a:cs typeface="Times New Roman" charset="0"/>
              </a:rPr>
              <a:t>兩訊號大致最大的頻寬</a:t>
            </a:r>
          </a:p>
          <a:p>
            <a:r>
              <a:rPr kumimoji="1" lang="en-US" altLang="zh-TW" sz="1200" dirty="0" smtClean="0">
                <a:latin typeface="Times New Roman" charset="0"/>
                <a:ea typeface="Times New Roman" charset="0"/>
                <a:cs typeface="Times New Roman" charset="0"/>
              </a:rPr>
              <a:t>Delay Spread</a:t>
            </a:r>
            <a:r>
              <a:rPr kumimoji="1" lang="zh-TW" altLang="en-US" sz="12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TW" sz="1200" dirty="0" smtClean="0">
                <a:latin typeface="Times New Roman" charset="0"/>
                <a:ea typeface="Times New Roman" charset="0"/>
                <a:cs typeface="Times New Roman" charset="0"/>
              </a:rPr>
              <a:t>: </a:t>
            </a:r>
            <a:r>
              <a:rPr kumimoji="1" lang="zh-TW" altLang="en-US" sz="1200" dirty="0" smtClean="0">
                <a:latin typeface="Times New Roman" charset="0"/>
                <a:ea typeface="Times New Roman" charset="0"/>
                <a:cs typeface="Times New Roman" charset="0"/>
              </a:rPr>
              <a:t>兩段路徑的 </a:t>
            </a:r>
            <a:r>
              <a:rPr kumimoji="1" lang="en-US" altLang="zh-TW" sz="1200" dirty="0" smtClean="0">
                <a:latin typeface="Times New Roman" charset="0"/>
                <a:ea typeface="Times New Roman" charset="0"/>
                <a:cs typeface="Times New Roman" charset="0"/>
              </a:rPr>
              <a:t>propagation delay </a:t>
            </a:r>
            <a:r>
              <a:rPr kumimoji="1" lang="zh-TW" altLang="en-US" sz="1200" dirty="0" smtClean="0">
                <a:latin typeface="Times New Roman" charset="0"/>
                <a:ea typeface="Times New Roman" charset="0"/>
                <a:cs typeface="Times New Roman" charset="0"/>
              </a:rPr>
              <a:t>的差距</a:t>
            </a:r>
          </a:p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2832778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訊號在頻域的比閥值小而時域超過 </a:t>
            </a:r>
            <a:r>
              <a:rPr kumimoji="1" lang="en-US" altLang="zh-TW" dirty="0" smtClean="0"/>
              <a:t>delay spread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4543162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相反稱為 </a:t>
            </a:r>
            <a:r>
              <a:rPr kumimoji="1" lang="en-US" altLang="zh-TW" sz="120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Frequency-selective</a:t>
            </a:r>
            <a:r>
              <a:rPr kumimoji="1" lang="en-US" altLang="zh-TW" sz="1200" baseline="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TW" sz="1200" b="0" baseline="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Fading</a:t>
            </a:r>
          </a:p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0328301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前面介紹的是 </a:t>
            </a:r>
            <a:r>
              <a:rPr kumimoji="1" lang="en-US" altLang="zh-TW" dirty="0" smtClean="0"/>
              <a:t>small scale fading</a:t>
            </a:r>
          </a:p>
          <a:p>
            <a:r>
              <a:rPr kumimoji="1" lang="zh-TW" altLang="en-US" dirty="0" smtClean="0"/>
              <a:t>接下來介紹 </a:t>
            </a:r>
            <a:r>
              <a:rPr kumimoji="1" lang="en-US" altLang="zh-TW" dirty="0" smtClean="0"/>
              <a:t>large</a:t>
            </a:r>
            <a:r>
              <a:rPr kumimoji="1" lang="en-US" altLang="zh-TW" baseline="0" dirty="0" smtClean="0"/>
              <a:t> scale fading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530360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看 </a:t>
            </a:r>
            <a:r>
              <a:rPr kumimoji="1" lang="en-US" altLang="zh-TW" dirty="0" smtClean="0"/>
              <a:t>Path</a:t>
            </a:r>
            <a:r>
              <a:rPr kumimoji="1" lang="en-US" altLang="zh-TW" baseline="0" dirty="0" smtClean="0"/>
              <a:t> loss</a:t>
            </a:r>
            <a:r>
              <a:rPr kumimoji="1" lang="zh-TW" altLang="en-US" baseline="0" dirty="0" smtClean="0"/>
              <a:t> 主要是看送出比上收到的能量</a:t>
            </a:r>
          </a:p>
          <a:p>
            <a:r>
              <a:rPr kumimoji="1" lang="zh-TW" altLang="en-US" dirty="0" smtClean="0"/>
              <a:t>收到的訊號會受到 </a:t>
            </a:r>
            <a:r>
              <a:rPr kumimoji="1" lang="en-US" altLang="zh-TW" dirty="0" smtClean="0"/>
              <a:t>fading </a:t>
            </a:r>
            <a:r>
              <a:rPr kumimoji="1" lang="zh-TW" altLang="en-US" dirty="0" smtClean="0"/>
              <a:t>的影響稱為 </a:t>
            </a:r>
            <a:r>
              <a:rPr kumimoji="1" lang="en-US" altLang="zh-TW" dirty="0" smtClean="0"/>
              <a:t>shadowing</a:t>
            </a:r>
            <a:r>
              <a:rPr kumimoji="1" lang="en-US" altLang="zh-TW" baseline="0" dirty="0" smtClean="0"/>
              <a:t> </a:t>
            </a:r>
          </a:p>
          <a:p>
            <a:r>
              <a:rPr kumimoji="1" lang="zh-TW" altLang="en-US" dirty="0" smtClean="0"/>
              <a:t>最常見的就是 </a:t>
            </a:r>
            <a:r>
              <a:rPr kumimoji="1" lang="en-US" altLang="zh-TW" dirty="0" err="1" smtClean="0"/>
              <a:t>tx</a:t>
            </a:r>
            <a:r>
              <a:rPr kumimoji="1" lang="en-US" altLang="zh-TW" dirty="0" smtClean="0"/>
              <a:t> </a:t>
            </a:r>
            <a:r>
              <a:rPr kumimoji="1" lang="en-US" altLang="zh-TW" dirty="0" err="1" smtClean="0"/>
              <a:t>rx</a:t>
            </a:r>
            <a:r>
              <a:rPr kumimoji="1" lang="en-US" altLang="zh-TW" baseline="0" dirty="0" smtClean="0"/>
              <a:t> </a:t>
            </a:r>
            <a:r>
              <a:rPr kumimoji="1" lang="zh-TW" altLang="en-US" baseline="0" dirty="0" smtClean="0"/>
              <a:t>間的傳送路徑有東西阻擋</a:t>
            </a:r>
            <a:endParaRPr kumimoji="1" lang="zh-TW" altLang="en-US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4573668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針對 </a:t>
            </a:r>
            <a:r>
              <a:rPr kumimoji="1" lang="en-US" altLang="zh-TW" dirty="0" smtClean="0"/>
              <a:t>path loss </a:t>
            </a:r>
            <a:r>
              <a:rPr kumimoji="1" lang="zh-TW" altLang="en-US" dirty="0" smtClean="0"/>
              <a:t>的描述</a:t>
            </a:r>
          </a:p>
          <a:p>
            <a:r>
              <a:rPr kumimoji="1" lang="en-US" altLang="zh-TW" dirty="0" err="1" smtClean="0"/>
              <a:t>Friis</a:t>
            </a:r>
            <a:r>
              <a:rPr kumimoji="1" lang="en-US" altLang="zh-TW" baseline="0" dirty="0" smtClean="0"/>
              <a:t> </a:t>
            </a:r>
            <a:r>
              <a:rPr kumimoji="1" lang="zh-TW" altLang="en-US" baseline="0" dirty="0" smtClean="0"/>
              <a:t>提出一個公式來表達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5502025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通常會用 </a:t>
            </a:r>
            <a:r>
              <a:rPr kumimoji="1" lang="en-US" altLang="zh-TW" dirty="0" smtClean="0"/>
              <a:t>gain </a:t>
            </a:r>
            <a:r>
              <a:rPr kumimoji="1" lang="zh-TW" altLang="en-US" dirty="0" smtClean="0"/>
              <a:t>表達天線的 </a:t>
            </a:r>
            <a:r>
              <a:rPr kumimoji="1" lang="en-US" altLang="zh-TW" dirty="0" smtClean="0"/>
              <a:t>performance </a:t>
            </a:r>
            <a:endParaRPr kumimoji="1" lang="zh-TW" altLang="en-US" dirty="0" smtClean="0"/>
          </a:p>
          <a:p>
            <a:r>
              <a:rPr kumimoji="1" lang="en-US" altLang="zh-TW" dirty="0" err="1" smtClean="0"/>
              <a:t>Friis</a:t>
            </a:r>
            <a:r>
              <a:rPr kumimoji="1" lang="en-US" altLang="zh-TW" baseline="0" dirty="0" smtClean="0"/>
              <a:t> </a:t>
            </a:r>
            <a:r>
              <a:rPr kumimoji="1" lang="zh-TW" altLang="en-US" baseline="0" dirty="0" smtClean="0"/>
              <a:t>認為</a:t>
            </a:r>
            <a:r>
              <a:rPr kumimoji="1" lang="zh-TW" altLang="en-US" dirty="0" smtClean="0"/>
              <a:t>現有的公式都太多係數要記</a:t>
            </a:r>
            <a:endParaRPr kumimoji="1" lang="en-US" altLang="zh-TW" dirty="0" smtClean="0"/>
          </a:p>
          <a:p>
            <a:r>
              <a:rPr kumimoji="1" lang="en-US" altLang="zh-TW" dirty="0" smtClean="0"/>
              <a:t>Capture area </a:t>
            </a:r>
            <a:r>
              <a:rPr kumimoji="1" lang="zh-TW" altLang="en-US" dirty="0" smtClean="0"/>
              <a:t>展現 </a:t>
            </a:r>
            <a:r>
              <a:rPr kumimoji="1" lang="en-US" altLang="zh-TW" dirty="0" smtClean="0"/>
              <a:t>free space radio</a:t>
            </a:r>
            <a:r>
              <a:rPr kumimoji="1" lang="en-US" altLang="zh-TW" baseline="0" dirty="0" smtClean="0"/>
              <a:t> circuit </a:t>
            </a:r>
            <a:r>
              <a:rPr kumimoji="1" lang="zh-TW" altLang="en-US" baseline="0" dirty="0" smtClean="0"/>
              <a:t>的特色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5477030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單純用可以量測的數據描述收到及送出訊號的能量比值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5663855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但後來大家都不用 有效天線面積 而改用 </a:t>
            </a:r>
            <a:r>
              <a:rPr kumimoji="1" lang="en-US" altLang="zh-TW" dirty="0" smtClean="0"/>
              <a:t>antenna directivities</a:t>
            </a:r>
            <a:r>
              <a:rPr kumimoji="1" lang="en-US" altLang="zh-TW" baseline="0" dirty="0" smtClean="0"/>
              <a:t> </a:t>
            </a:r>
            <a:endParaRPr kumimoji="1" lang="zh-TW" altLang="en-US" baseline="0" dirty="0" smtClean="0"/>
          </a:p>
          <a:p>
            <a:r>
              <a:rPr kumimoji="1" lang="en-US" altLang="zh-TW" dirty="0" smtClean="0"/>
              <a:t>D </a:t>
            </a:r>
            <a:r>
              <a:rPr kumimoji="1" lang="zh-TW" altLang="en-US" dirty="0" smtClean="0"/>
              <a:t>的介紹投影片有，有興趣可自行閱讀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403342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D_{t}  and D_{r}  are the antenna </a:t>
            </a:r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Directivity"/>
              </a:rPr>
              <a:t>directivities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antenna directivities are linear values</a:t>
            </a:r>
            <a:endParaRPr lang="zh-TW" alt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34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633808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kumimoji="1" lang="zh-TW" altLang="en-US" dirty="0" smtClean="0"/>
                  <a:t>極</a:t>
                </a:r>
                <a:r>
                  <a:rPr kumimoji="1" lang="zh-TW" altLang="en-US" dirty="0" smtClean="0"/>
                  <a:t>座標 </a:t>
                </a:r>
                <a:r>
                  <a:rPr kumimoji="1" lang="zh-TW" altLang="en-US" dirty="0" smtClean="0"/>
                  <a:t>轉換 笛卡爾坐標系</a:t>
                </a:r>
                <a:r>
                  <a:rPr kumimoji="1" lang="en-US" altLang="zh-TW" dirty="0" smtClean="0"/>
                  <a:t> </a:t>
                </a:r>
              </a:p>
              <a:p>
                <a:r>
                  <a:rPr kumimoji="1" lang="en-US" altLang="zh-TW" baseline="0" dirty="0" smtClean="0"/>
                  <a:t> </a:t>
                </a:r>
                <a:r>
                  <a:rPr kumimoji="1" lang="en-US" altLang="zh-TW" baseline="0" dirty="0" err="1" smtClean="0"/>
                  <a:t>ampl</a:t>
                </a:r>
                <a:r>
                  <a:rPr kumimoji="1" lang="en-US" altLang="zh-TW" baseline="0" dirty="0" smtClean="0"/>
                  <a:t>. Phase </a:t>
                </a:r>
                <a:r>
                  <a:rPr kumimoji="1" lang="zh-TW" altLang="en-US" baseline="0" dirty="0" smtClean="0"/>
                  <a:t>轉換</a:t>
                </a:r>
                <a:endParaRPr kumimoji="1" lang="zh-TW" altLang="en-US" sz="1200" dirty="0"/>
              </a:p>
              <a:p>
                <a:endParaRPr kumimoji="1" lang="zh-TW" altLang="en-US" dirty="0"/>
              </a:p>
            </p:txBody>
          </p:sp>
        </mc:Choice>
        <mc:Fallback xmlns="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kumimoji="1" lang="en-US" altLang="zh-TW" dirty="0" smtClean="0"/>
                  <a:t>Time -&gt;</a:t>
                </a:r>
                <a:r>
                  <a:rPr kumimoji="1" lang="en-US" altLang="zh-TW" baseline="0" dirty="0" smtClean="0"/>
                  <a:t> FFT -&gt; freq</a:t>
                </a:r>
                <a:r>
                  <a:rPr kumimoji="1" lang="en-US" altLang="zh-TW" baseline="0" dirty="0" smtClean="0"/>
                  <a:t>.     </a:t>
                </a:r>
                <a:r>
                  <a:rPr kumimoji="1" lang="en-US" altLang="zh-TW" sz="1200" i="0" smtClean="0">
                    <a:latin typeface="Cambria Math" charset="0"/>
                    <a:ea typeface="Cambria Math" charset="0"/>
                    <a:cs typeface="Cambria Math" charset="0"/>
                  </a:rPr>
                  <a:t>𝜔</a:t>
                </a:r>
                <a:r>
                  <a:rPr kumimoji="1" lang="en-US" altLang="zh-TW" sz="1200" b="0" i="0" smtClean="0">
                    <a:latin typeface="Cambria Math" charset="0"/>
                    <a:ea typeface="Cambria Math" charset="0"/>
                    <a:cs typeface="Cambria Math" charset="0"/>
                  </a:rPr>
                  <a:t>=2𝜋𝑓</a:t>
                </a:r>
                <a:endParaRPr kumimoji="1" lang="zh-TW" altLang="en-US" sz="1200" dirty="0"/>
              </a:p>
              <a:p>
                <a:endParaRPr kumimoji="1" lang="zh-TW" altLang="en-US" dirty="0"/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2107523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看個角度的訊號最強 以 </a:t>
            </a:r>
            <a:r>
              <a:rPr kumimoji="1" lang="en-US" altLang="zh-TW" dirty="0" smtClean="0"/>
              <a:t>D </a:t>
            </a:r>
            <a:r>
              <a:rPr kumimoji="1" lang="zh-TW" altLang="en-US" dirty="0" smtClean="0"/>
              <a:t>表示之</a:t>
            </a:r>
            <a:endParaRPr kumimoji="1"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35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167884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 err="1" smtClean="0"/>
              <a:t>dBi</a:t>
            </a:r>
            <a:r>
              <a:rPr kumimoji="1" lang="en-US" altLang="zh-TW" dirty="0" smtClean="0"/>
              <a:t> </a:t>
            </a:r>
            <a:r>
              <a:rPr kumimoji="1" lang="zh-TW" altLang="en-US" dirty="0" smtClean="0"/>
              <a:t>的 ｉ的意思是</a:t>
            </a:r>
            <a:r>
              <a:rPr kumimoji="1" lang="en-US" altLang="zh-TW" dirty="0" smtClean="0"/>
              <a:t> </a:t>
            </a:r>
            <a:r>
              <a:rPr kumimoji="1" lang="zh-TW" altLang="en-US" dirty="0" smtClean="0"/>
              <a:t>從點來源發散出的訊號的 能量（</a:t>
            </a:r>
            <a:r>
              <a:rPr kumimoji="1" lang="en-US" altLang="zh-TW" dirty="0" smtClean="0"/>
              <a:t>dB</a:t>
            </a:r>
            <a:r>
              <a:rPr kumimoji="1" lang="zh-TW" altLang="en-US" dirty="0" smtClean="0"/>
              <a:t>）</a:t>
            </a:r>
          </a:p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36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5420367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從一開始有效天線面積到最後常用的 </a:t>
            </a:r>
            <a:r>
              <a:rPr kumimoji="1" lang="en-US" altLang="zh-TW" dirty="0" smtClean="0"/>
              <a:t>directivity </a:t>
            </a:r>
            <a:r>
              <a:rPr kumimoji="1" lang="zh-TW" altLang="en-US" dirty="0" smtClean="0"/>
              <a:t>來呈現天線的效能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37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0189238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 smtClean="0"/>
              <a:t>Small scale </a:t>
            </a:r>
          </a:p>
          <a:p>
            <a:r>
              <a:rPr kumimoji="1" lang="zh-TW" altLang="en-US" dirty="0" smtClean="0"/>
              <a:t>以 </a:t>
            </a:r>
            <a:r>
              <a:rPr kumimoji="1" lang="en-US" altLang="zh-TW" dirty="0" smtClean="0"/>
              <a:t>time domain </a:t>
            </a:r>
            <a:r>
              <a:rPr kumimoji="1" lang="zh-TW" altLang="en-US" dirty="0" smtClean="0"/>
              <a:t>來分類，</a:t>
            </a:r>
            <a:r>
              <a:rPr kumimoji="1" lang="en-US" altLang="zh-TW" dirty="0" smtClean="0"/>
              <a:t>Doppler mobility Delay multipath</a:t>
            </a:r>
          </a:p>
          <a:p>
            <a:r>
              <a:rPr kumimoji="1" lang="en-US" altLang="zh-TW" dirty="0" smtClean="0"/>
              <a:t>Large scale</a:t>
            </a:r>
          </a:p>
          <a:p>
            <a:r>
              <a:rPr kumimoji="1" lang="en-US" altLang="zh-TW" dirty="0" smtClean="0"/>
              <a:t>Path loss  shadowing</a:t>
            </a:r>
          </a:p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38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6058286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看 </a:t>
            </a:r>
            <a:r>
              <a:rPr kumimoji="1" lang="en-US" altLang="zh-TW" dirty="0" err="1" smtClean="0"/>
              <a:t>matlab</a:t>
            </a:r>
            <a:r>
              <a:rPr kumimoji="1" lang="en-US" altLang="zh-TW" dirty="0" smtClean="0"/>
              <a:t> </a:t>
            </a:r>
            <a:r>
              <a:rPr kumimoji="1" lang="zh-TW" altLang="en-US" dirty="0" smtClean="0"/>
              <a:t>小示範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39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5611117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剛剛畫出來的圖是 圓形的原因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40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0325316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mtClean="0"/>
              <a:t>所有參考資料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41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899591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kumimoji="1" lang="zh-TW" altLang="en-US" dirty="0" smtClean="0"/>
                  <a:t>用 剛剛的轉換與 </a:t>
                </a:r>
                <a:r>
                  <a:rPr kumimoji="1" lang="en-US" altLang="zh-TW" dirty="0" smtClean="0"/>
                  <a:t>cos </a:t>
                </a:r>
                <a:r>
                  <a:rPr kumimoji="1" lang="zh-TW" altLang="en-US" dirty="0" smtClean="0"/>
                  <a:t>相加 公式拆解</a:t>
                </a:r>
              </a:p>
              <a:p>
                <a:r>
                  <a:rPr kumimoji="1" lang="zh-TW" altLang="en-US" dirty="0" smtClean="0"/>
                  <a:t>可得笛卡爾座標</a:t>
                </a:r>
              </a:p>
              <a:p>
                <a:r>
                  <a:rPr kumimoji="1" lang="en-US" altLang="zh-TW" dirty="0" smtClean="0"/>
                  <a:t>Time -&gt;</a:t>
                </a:r>
                <a:r>
                  <a:rPr kumimoji="1" lang="en-US" altLang="zh-TW" baseline="0" dirty="0" smtClean="0"/>
                  <a:t> FFT -&gt; freq.     </a:t>
                </a:r>
                <a:r>
                  <a:rPr kumimoji="1" lang="zh-TW" altLang="en-US" baseline="0" dirty="0" smtClean="0"/>
                  <a:t>有些地方會寫 </a:t>
                </a:r>
                <a14:m>
                  <m:oMath xmlns:m="http://schemas.openxmlformats.org/officeDocument/2006/math">
                    <m:r>
                      <a:rPr kumimoji="1" lang="en-US" altLang="zh-TW" sz="12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𝜔</m:t>
                    </m:r>
                    <m:r>
                      <a:rPr kumimoji="1" lang="en-US" altLang="zh-TW" sz="1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=2</m:t>
                    </m:r>
                    <m:r>
                      <a:rPr kumimoji="1" lang="en-US" altLang="zh-TW" sz="1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𝜋</m:t>
                    </m:r>
                    <m:r>
                      <a:rPr kumimoji="1" lang="en-US" altLang="zh-TW" sz="1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𝑓</m:t>
                    </m:r>
                  </m:oMath>
                </a14:m>
                <a:endParaRPr kumimoji="1" lang="en-US" altLang="zh-TW" sz="1200" dirty="0" smtClean="0"/>
              </a:p>
              <a:p>
                <a:endParaRPr kumimoji="1" lang="zh-TW" altLang="en-US" dirty="0"/>
              </a:p>
            </p:txBody>
          </p:sp>
        </mc:Choice>
        <mc:Fallback xmlns="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kumimoji="1" lang="en-US" altLang="zh-TW" dirty="0" smtClean="0"/>
                  <a:t>Time -&gt;</a:t>
                </a:r>
                <a:r>
                  <a:rPr kumimoji="1" lang="en-US" altLang="zh-TW" baseline="0" dirty="0" smtClean="0"/>
                  <a:t> FFT -&gt; freq</a:t>
                </a:r>
                <a:r>
                  <a:rPr kumimoji="1" lang="en-US" altLang="zh-TW" baseline="0" dirty="0" smtClean="0"/>
                  <a:t>.     </a:t>
                </a:r>
                <a:r>
                  <a:rPr kumimoji="1" lang="en-US" altLang="zh-TW" sz="1200" i="0" smtClean="0">
                    <a:latin typeface="Cambria Math" charset="0"/>
                    <a:ea typeface="Cambria Math" charset="0"/>
                    <a:cs typeface="Cambria Math" charset="0"/>
                  </a:rPr>
                  <a:t>𝜔</a:t>
                </a:r>
                <a:r>
                  <a:rPr kumimoji="1" lang="en-US" altLang="zh-TW" sz="1200" b="0" i="0" smtClean="0">
                    <a:latin typeface="Cambria Math" charset="0"/>
                    <a:ea typeface="Cambria Math" charset="0"/>
                    <a:cs typeface="Cambria Math" charset="0"/>
                  </a:rPr>
                  <a:t>=2𝜋𝑓</a:t>
                </a:r>
                <a:endParaRPr kumimoji="1" lang="zh-TW" altLang="en-US" sz="1200" dirty="0"/>
              </a:p>
              <a:p>
                <a:endParaRPr kumimoji="1" lang="zh-TW" altLang="en-US" dirty="0"/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747616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 smtClean="0"/>
              <a:t>Order  </a:t>
            </a:r>
            <a:r>
              <a:rPr kumimoji="1" lang="zh-TW" altLang="en-US" dirty="0" smtClean="0"/>
              <a:t>越多越好</a:t>
            </a:r>
            <a:endParaRPr kumimoji="1" lang="en-US" altLang="zh-TW" dirty="0" smtClean="0"/>
          </a:p>
          <a:p>
            <a:r>
              <a:rPr kumimoji="1" lang="en-US" altLang="zh-TW" dirty="0" smtClean="0"/>
              <a:t>log2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859336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200" dirty="0" smtClean="0">
                <a:latin typeface="Times New Roman" charset="0"/>
                <a:ea typeface="Times New Roman" charset="0"/>
                <a:cs typeface="Times New Roman" charset="0"/>
              </a:rPr>
              <a:t>Map ‘00’, ‘01’, ‘10’, ‘11’ to 4 different amplitudes</a:t>
            </a:r>
            <a:endParaRPr kumimoji="1" lang="zh-TW" altLang="en-US" sz="1200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557788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 smtClean="0"/>
              <a:t>order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846718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kumimoji="1" lang="en-US" altLang="zh-TW" sz="1200" dirty="0" smtClean="0"/>
                  <a:t>channel</a:t>
                </a:r>
                <a:endParaRPr kumimoji="1" lang="zh-TW" altLang="en-US" sz="1200" dirty="0"/>
              </a:p>
              <a:p>
                <a:endParaRPr kumimoji="1" lang="zh-TW" altLang="en-US" dirty="0"/>
              </a:p>
            </p:txBody>
          </p:sp>
        </mc:Choice>
        <mc:Fallback xmlns="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kumimoji="1" lang="en-US" altLang="zh-TW" dirty="0" smtClean="0"/>
                  <a:t>Time -&gt;</a:t>
                </a:r>
                <a:r>
                  <a:rPr kumimoji="1" lang="en-US" altLang="zh-TW" baseline="0" dirty="0" smtClean="0"/>
                  <a:t> FFT -&gt; freq</a:t>
                </a:r>
                <a:r>
                  <a:rPr kumimoji="1" lang="en-US" altLang="zh-TW" baseline="0" dirty="0" smtClean="0"/>
                  <a:t>.     </a:t>
                </a:r>
                <a:r>
                  <a:rPr kumimoji="1" lang="en-US" altLang="zh-TW" sz="1200" i="0" smtClean="0">
                    <a:latin typeface="Cambria Math" charset="0"/>
                    <a:ea typeface="Cambria Math" charset="0"/>
                    <a:cs typeface="Cambria Math" charset="0"/>
                  </a:rPr>
                  <a:t>𝜔</a:t>
                </a:r>
                <a:r>
                  <a:rPr kumimoji="1" lang="en-US" altLang="zh-TW" sz="1200" b="0" i="0" smtClean="0">
                    <a:latin typeface="Cambria Math" charset="0"/>
                    <a:ea typeface="Cambria Math" charset="0"/>
                    <a:cs typeface="Cambria Math" charset="0"/>
                  </a:rPr>
                  <a:t>=2𝜋𝑓</a:t>
                </a:r>
                <a:endParaRPr kumimoji="1" lang="zh-TW" altLang="en-US" sz="1200" dirty="0"/>
              </a:p>
              <a:p>
                <a:endParaRPr kumimoji="1" lang="zh-TW" altLang="en-US" dirty="0"/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748887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 smtClean="0"/>
              <a:t>Time domain </a:t>
            </a:r>
            <a:r>
              <a:rPr kumimoji="1" lang="zh-TW" altLang="en-US" dirty="0" smtClean="0"/>
              <a:t>送</a:t>
            </a:r>
          </a:p>
          <a:p>
            <a:r>
              <a:rPr kumimoji="1" lang="en-US" altLang="zh-TW" dirty="0" smtClean="0"/>
              <a:t>Frequency</a:t>
            </a:r>
            <a:r>
              <a:rPr kumimoji="1" lang="en-US" altLang="zh-TW" baseline="0" dirty="0" smtClean="0"/>
              <a:t> domain </a:t>
            </a:r>
            <a:r>
              <a:rPr kumimoji="1" lang="zh-TW" altLang="en-US" baseline="0" dirty="0" smtClean="0"/>
              <a:t>分析</a:t>
            </a:r>
          </a:p>
          <a:p>
            <a:r>
              <a:rPr kumimoji="1" lang="zh-TW" altLang="en-US" baseline="0" dirty="0" smtClean="0"/>
              <a:t>記好 </a:t>
            </a:r>
            <a:r>
              <a:rPr kumimoji="1" lang="en-US" altLang="zh-TW" baseline="0" dirty="0" smtClean="0"/>
              <a:t>channel and phase </a:t>
            </a:r>
            <a:r>
              <a:rPr kumimoji="1" lang="zh-TW" altLang="en-US" baseline="0" dirty="0" smtClean="0"/>
              <a:t>的長相</a:t>
            </a:r>
            <a:endParaRPr kumimoji="1" lang="en-US" altLang="zh-TW" baseline="0" dirty="0" smtClean="0"/>
          </a:p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332346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Relationship Id="rId3" Type="http://schemas.openxmlformats.org/officeDocument/2006/relationships/image" Target="../media/image6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圖片 2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307383" y="1237699"/>
            <a:ext cx="6880001" cy="4308707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xmlns="" id="{C3ED851A-5624-9445-94A3-FC256390EFF0}"/>
              </a:ext>
            </a:extLst>
          </p:cNvPr>
          <p:cNvGrpSpPr/>
          <p:nvPr/>
        </p:nvGrpSpPr>
        <p:grpSpPr>
          <a:xfrm>
            <a:off x="0" y="22578"/>
            <a:ext cx="9189156" cy="6858000"/>
            <a:chOff x="0" y="0"/>
            <a:chExt cx="5965889" cy="6858000"/>
          </a:xfrm>
        </p:grpSpPr>
        <p:sp>
          <p:nvSpPr>
            <p:cNvPr id="21" name="箭號: 五邊形 12">
              <a:extLst>
                <a:ext uri="{FF2B5EF4-FFF2-40B4-BE49-F238E27FC236}">
                  <a16:creationId xmlns:a16="http://schemas.microsoft.com/office/drawing/2014/main" xmlns="" id="{7DED8486-E1FD-814E-B2DE-F488A3CEA671}"/>
                </a:ext>
              </a:extLst>
            </p:cNvPr>
            <p:cNvSpPr/>
            <p:nvPr/>
          </p:nvSpPr>
          <p:spPr>
            <a:xfrm>
              <a:off x="377879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箭號: 五邊形 12">
              <a:extLst>
                <a:ext uri="{FF2B5EF4-FFF2-40B4-BE49-F238E27FC236}">
                  <a16:creationId xmlns:a16="http://schemas.microsoft.com/office/drawing/2014/main" xmlns="" id="{8C392F49-5181-FA4B-9412-A387B34C316C}"/>
                </a:ext>
              </a:extLst>
            </p:cNvPr>
            <p:cNvSpPr/>
            <p:nvPr/>
          </p:nvSpPr>
          <p:spPr>
            <a:xfrm>
              <a:off x="165169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accent2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箭號: 五邊形 12">
              <a:extLst>
                <a:ext uri="{FF2B5EF4-FFF2-40B4-BE49-F238E27FC236}">
                  <a16:creationId xmlns:a16="http://schemas.microsoft.com/office/drawing/2014/main" xmlns="" id="{A2A2AEE9-8884-2D45-AA3A-3CE8B669A441}"/>
                </a:ext>
              </a:extLst>
            </p:cNvPr>
            <p:cNvSpPr/>
            <p:nvPr/>
          </p:nvSpPr>
          <p:spPr>
            <a:xfrm>
              <a:off x="0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4" name="矩形 13"/>
          <p:cNvSpPr/>
          <p:nvPr/>
        </p:nvSpPr>
        <p:spPr>
          <a:xfrm>
            <a:off x="0" y="5546422"/>
            <a:ext cx="12199440" cy="134619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323376" y="2069196"/>
            <a:ext cx="7623306" cy="2056015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80000"/>
              </a:lnSpc>
              <a:defRPr sz="5400" b="1" baseline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28" name="文字方塊 27"/>
          <p:cNvSpPr txBox="1"/>
          <p:nvPr/>
        </p:nvSpPr>
        <p:spPr>
          <a:xfrm>
            <a:off x="-24681" y="6597353"/>
            <a:ext cx="122241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1200" b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Copyright © NETWORKING AND</a:t>
            </a:r>
            <a:r>
              <a:rPr lang="en-US" altLang="zh-TW" sz="1200" b="0" baseline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 SENSING SYSTEMS LABORATORY, CS, NCTU. All rights reserved.</a:t>
            </a:r>
            <a:endParaRPr lang="en-US" altLang="zh-TW" sz="1200" b="0" dirty="0">
              <a:solidFill>
                <a:schemeClr val="bg1">
                  <a:lumMod val="65000"/>
                </a:schemeClr>
              </a:solidFill>
              <a:latin typeface="Tw Cen MT Condensed" panose="020B0606020104020203" pitchFamily="34" charset="0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335359" y="4396680"/>
            <a:ext cx="7623307" cy="65281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aseline="0">
                <a:solidFill>
                  <a:schemeClr val="accent3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 dirty="0"/>
          </a:p>
        </p:txBody>
      </p:sp>
      <p:pic>
        <p:nvPicPr>
          <p:cNvPr id="25" name="圖片 1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142" b="16307"/>
          <a:stretch/>
        </p:blipFill>
        <p:spPr>
          <a:xfrm>
            <a:off x="-24681" y="6002063"/>
            <a:ext cx="12224121" cy="946589"/>
          </a:xfrm>
          <a:prstGeom prst="rect">
            <a:avLst/>
          </a:prstGeom>
        </p:spPr>
      </p:pic>
      <p:cxnSp>
        <p:nvCxnSpPr>
          <p:cNvPr id="7" name="直線接點 6"/>
          <p:cNvCxnSpPr>
            <a:cxnSpLocks/>
          </p:cNvCxnSpPr>
          <p:nvPr/>
        </p:nvCxnSpPr>
        <p:spPr>
          <a:xfrm>
            <a:off x="311393" y="4256833"/>
            <a:ext cx="7647273" cy="0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12"/>
          <p:cNvSpPr/>
          <p:nvPr/>
        </p:nvSpPr>
        <p:spPr>
          <a:xfrm>
            <a:off x="-609" y="-657"/>
            <a:ext cx="12188760" cy="127082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xmlns="" id="{CB4F27FF-A5B2-0945-A886-8994C9CF0F9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5359" y="5964545"/>
            <a:ext cx="7181860" cy="30009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r>
              <a:rPr lang="zh-TW" altLang="en-US" dirty="0">
                <a:latin typeface="Arial" panose="020B0604020202020204" pitchFamily="34" charset="0"/>
                <a:cs typeface="Arial" panose="020B0604020202020204" pitchFamily="34" charset="0"/>
              </a:rPr>
              <a:t>編輯報告日期與地點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Content Placeholder 5">
            <a:extLst>
              <a:ext uri="{FF2B5EF4-FFF2-40B4-BE49-F238E27FC236}">
                <a16:creationId xmlns:a16="http://schemas.microsoft.com/office/drawing/2014/main" xmlns="" id="{1CE5651F-F4F6-9D45-A553-66B6FFCA522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35359" y="5614640"/>
            <a:ext cx="7181860" cy="31605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r>
              <a:rPr lang="zh-TW" altLang="en-US" dirty="0"/>
              <a:t>編輯姓名與信箱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5BB22815-3E3B-0B48-9DCA-B05C2D5B9D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3588" y="128433"/>
            <a:ext cx="1995852" cy="92894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/>
          <p:cNvSpPr txBox="1"/>
          <p:nvPr/>
        </p:nvSpPr>
        <p:spPr>
          <a:xfrm>
            <a:off x="0" y="6611967"/>
            <a:ext cx="112738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1000" b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Copyright © NETWORKING AND</a:t>
            </a:r>
            <a:r>
              <a:rPr lang="en-US" altLang="zh-TW" sz="1000" b="0" baseline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 SENSING SYSTEMS LABORATORY, CS, NCTU. All rights reserved.</a:t>
            </a:r>
            <a:endParaRPr lang="en-US" altLang="zh-TW" sz="1000" b="0" dirty="0">
              <a:solidFill>
                <a:schemeClr val="bg1">
                  <a:lumMod val="65000"/>
                </a:schemeClr>
              </a:solidFill>
              <a:latin typeface="Tw Cen MT Condensed" panose="020B0606020104020203" pitchFamily="34" charset="0"/>
            </a:endParaRPr>
          </a:p>
        </p:txBody>
      </p:sp>
      <p:grpSp>
        <p:nvGrpSpPr>
          <p:cNvPr id="10" name="群組 9"/>
          <p:cNvGrpSpPr/>
          <p:nvPr/>
        </p:nvGrpSpPr>
        <p:grpSpPr>
          <a:xfrm>
            <a:off x="0" y="-27384"/>
            <a:ext cx="12192000" cy="1619722"/>
            <a:chOff x="0" y="-27384"/>
            <a:chExt cx="12192000" cy="1619722"/>
          </a:xfrm>
        </p:grpSpPr>
        <p:sp>
          <p:nvSpPr>
            <p:cNvPr id="12" name="矩形 11"/>
            <p:cNvSpPr/>
            <p:nvPr/>
          </p:nvSpPr>
          <p:spPr>
            <a:xfrm>
              <a:off x="0" y="-27383"/>
              <a:ext cx="12192000" cy="16197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0" y="-27384"/>
              <a:ext cx="12192000" cy="1556793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矩形 13"/>
            <p:cNvSpPr/>
            <p:nvPr/>
          </p:nvSpPr>
          <p:spPr>
            <a:xfrm>
              <a:off x="0" y="-27383"/>
              <a:ext cx="12192000" cy="148478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335360" y="1718786"/>
            <a:ext cx="11521280" cy="4590533"/>
          </a:xfrm>
          <a:prstGeom prst="rect">
            <a:avLst/>
          </a:prstGeom>
        </p:spPr>
        <p:txBody>
          <a:bodyPr vert="eaVert"/>
          <a:lstStyle>
            <a:lvl1pPr marL="358775" indent="-358775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19138" indent="-36036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66800" indent="-34766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471613" indent="-36036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30388" indent="-358775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15" name="標題 1"/>
          <p:cNvSpPr>
            <a:spLocks noGrp="1"/>
          </p:cNvSpPr>
          <p:nvPr>
            <p:ph type="title"/>
          </p:nvPr>
        </p:nvSpPr>
        <p:spPr>
          <a:xfrm>
            <a:off x="335360" y="344799"/>
            <a:ext cx="11521280" cy="1112602"/>
          </a:xfrm>
          <a:prstGeom prst="rect">
            <a:avLst/>
          </a:prstGeom>
        </p:spPr>
        <p:txBody>
          <a:bodyPr anchor="b"/>
          <a:lstStyle>
            <a:lvl1pPr algn="r">
              <a:defRPr sz="5400" b="1" baseline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grpSp>
        <p:nvGrpSpPr>
          <p:cNvPr id="16" name="群組 15"/>
          <p:cNvGrpSpPr/>
          <p:nvPr/>
        </p:nvGrpSpPr>
        <p:grpSpPr>
          <a:xfrm>
            <a:off x="1113727" y="6377965"/>
            <a:ext cx="135128" cy="468000"/>
            <a:chOff x="10965754" y="6374643"/>
            <a:chExt cx="135128" cy="365125"/>
          </a:xfrm>
        </p:grpSpPr>
        <p:sp>
          <p:nvSpPr>
            <p:cNvPr id="17" name="矩形 16"/>
            <p:cNvSpPr/>
            <p:nvPr/>
          </p:nvSpPr>
          <p:spPr>
            <a:xfrm>
              <a:off x="10965754" y="6374643"/>
              <a:ext cx="66836" cy="3651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矩形 17"/>
            <p:cNvSpPr/>
            <p:nvPr/>
          </p:nvSpPr>
          <p:spPr>
            <a:xfrm>
              <a:off x="11034046" y="6374643"/>
              <a:ext cx="66836" cy="3651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0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335360" y="6429403"/>
            <a:ext cx="755758" cy="365125"/>
          </a:xfrm>
          <a:prstGeom prst="rect">
            <a:avLst/>
          </a:prstGeom>
        </p:spPr>
        <p:txBody>
          <a:bodyPr/>
          <a:lstStyle>
            <a:lvl1pPr algn="r">
              <a:lnSpc>
                <a:spcPts val="2000"/>
              </a:lnSpc>
              <a:defRPr sz="1400" b="1" baseline="0">
                <a:latin typeface="Calibri" panose="020F0502020204030204" pitchFamily="34" charset="0"/>
              </a:defRPr>
            </a:lvl1pPr>
          </a:lstStyle>
          <a:p>
            <a:fld id="{3EBBE1F4-AE36-AD42-8177-96288CD18AD2}" type="slidenum">
              <a:rPr lang="en-US" smtClean="0"/>
              <a:t>‹#›</a:t>
            </a:fld>
            <a:endParaRPr lang="en-US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9" r="13400"/>
          <a:stretch/>
        </p:blipFill>
        <p:spPr>
          <a:xfrm>
            <a:off x="11273884" y="6504885"/>
            <a:ext cx="582756" cy="353303"/>
          </a:xfrm>
          <a:prstGeom prst="rect">
            <a:avLst/>
          </a:prstGeom>
          <a:effectLst/>
        </p:spPr>
      </p:pic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直排標題及文字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群組 21"/>
          <p:cNvGrpSpPr/>
          <p:nvPr/>
        </p:nvGrpSpPr>
        <p:grpSpPr>
          <a:xfrm rot="5400000">
            <a:off x="7435403" y="2116982"/>
            <a:ext cx="6873577" cy="2639617"/>
            <a:chOff x="0" y="-27384"/>
            <a:chExt cx="12192000" cy="1619722"/>
          </a:xfrm>
        </p:grpSpPr>
        <p:sp>
          <p:nvSpPr>
            <p:cNvPr id="24" name="矩形 23"/>
            <p:cNvSpPr/>
            <p:nvPr/>
          </p:nvSpPr>
          <p:spPr>
            <a:xfrm>
              <a:off x="0" y="-27383"/>
              <a:ext cx="12192000" cy="16197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" name="矩形 24"/>
            <p:cNvSpPr/>
            <p:nvPr/>
          </p:nvSpPr>
          <p:spPr>
            <a:xfrm>
              <a:off x="0" y="-27384"/>
              <a:ext cx="12192000" cy="1556793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矩形 25"/>
            <p:cNvSpPr/>
            <p:nvPr/>
          </p:nvSpPr>
          <p:spPr>
            <a:xfrm>
              <a:off x="0" y="-27383"/>
              <a:ext cx="12192000" cy="148478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1" name="文字方塊 10"/>
          <p:cNvSpPr txBox="1"/>
          <p:nvPr/>
        </p:nvSpPr>
        <p:spPr>
          <a:xfrm>
            <a:off x="0" y="6611968"/>
            <a:ext cx="95523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1000" b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Copyright © NETWORKING AND</a:t>
            </a:r>
            <a:r>
              <a:rPr lang="en-US" altLang="zh-TW" sz="1000" b="0" baseline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 SENSING SYSTEMS LABORATORY, CS, NCTU. All rights reserved.</a:t>
            </a:r>
            <a:endParaRPr lang="en-US" altLang="zh-TW" sz="1000" b="0" dirty="0">
              <a:solidFill>
                <a:schemeClr val="bg1">
                  <a:lumMod val="65000"/>
                </a:schemeClr>
              </a:solidFill>
              <a:latin typeface="Tw Cen MT Condensed" panose="020B0606020104020203" pitchFamily="34" charset="0"/>
            </a:endParaRPr>
          </a:p>
        </p:txBody>
      </p:sp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9772284" y="577167"/>
            <a:ext cx="2084355" cy="5732153"/>
          </a:xfrm>
          <a:prstGeom prst="rect">
            <a:avLst/>
          </a:prstGeom>
        </p:spPr>
        <p:txBody>
          <a:bodyPr vert="eaVert" anchor="b"/>
          <a:lstStyle>
            <a:lvl1pPr>
              <a:lnSpc>
                <a:spcPct val="100000"/>
              </a:lnSpc>
              <a:defRPr sz="54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grpSp>
        <p:nvGrpSpPr>
          <p:cNvPr id="12" name="群組 11"/>
          <p:cNvGrpSpPr/>
          <p:nvPr/>
        </p:nvGrpSpPr>
        <p:grpSpPr>
          <a:xfrm>
            <a:off x="1113727" y="6377965"/>
            <a:ext cx="135128" cy="468000"/>
            <a:chOff x="10965754" y="6374643"/>
            <a:chExt cx="135128" cy="365125"/>
          </a:xfrm>
        </p:grpSpPr>
        <p:sp>
          <p:nvSpPr>
            <p:cNvPr id="13" name="矩形 12"/>
            <p:cNvSpPr/>
            <p:nvPr/>
          </p:nvSpPr>
          <p:spPr>
            <a:xfrm>
              <a:off x="10965754" y="6374643"/>
              <a:ext cx="66836" cy="3651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矩形 13"/>
            <p:cNvSpPr/>
            <p:nvPr/>
          </p:nvSpPr>
          <p:spPr>
            <a:xfrm>
              <a:off x="11034046" y="6374643"/>
              <a:ext cx="66836" cy="3651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335360" y="6429403"/>
            <a:ext cx="755758" cy="365125"/>
          </a:xfrm>
          <a:prstGeom prst="rect">
            <a:avLst/>
          </a:prstGeom>
        </p:spPr>
        <p:txBody>
          <a:bodyPr/>
          <a:lstStyle>
            <a:lvl1pPr algn="r">
              <a:lnSpc>
                <a:spcPts val="2000"/>
              </a:lnSpc>
              <a:defRPr sz="1400" b="1" baseline="0">
                <a:latin typeface="Calibri" panose="020F0502020204030204" pitchFamily="34" charset="0"/>
              </a:defRPr>
            </a:lvl1pPr>
          </a:lstStyle>
          <a:p>
            <a:fld id="{3EBBE1F4-AE36-AD42-8177-96288CD18AD2}" type="slidenum">
              <a:rPr lang="en-US" smtClean="0"/>
              <a:t>‹#›</a:t>
            </a:fld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9" r="13400"/>
          <a:stretch/>
        </p:blipFill>
        <p:spPr>
          <a:xfrm>
            <a:off x="335360" y="132582"/>
            <a:ext cx="582756" cy="353303"/>
          </a:xfrm>
          <a:prstGeom prst="rect">
            <a:avLst/>
          </a:prstGeom>
          <a:effectLst/>
        </p:spPr>
      </p:pic>
      <p:sp>
        <p:nvSpPr>
          <p:cNvPr id="15" name="直排文字版面配置區 2">
            <a:extLst>
              <a:ext uri="{FF2B5EF4-FFF2-40B4-BE49-F238E27FC236}">
                <a16:creationId xmlns:a16="http://schemas.microsoft.com/office/drawing/2014/main" xmlns="" id="{5B0754CD-A593-D647-8F43-33A88CDADB61}"/>
              </a:ext>
            </a:extLst>
          </p:cNvPr>
          <p:cNvSpPr>
            <a:spLocks noGrp="1"/>
          </p:cNvSpPr>
          <p:nvPr>
            <p:ph type="body" orient="vert" idx="13"/>
          </p:nvPr>
        </p:nvSpPr>
        <p:spPr>
          <a:xfrm>
            <a:off x="335360" y="564936"/>
            <a:ext cx="8984218" cy="5744384"/>
          </a:xfrm>
          <a:prstGeom prst="rect">
            <a:avLst/>
          </a:prstGeom>
        </p:spPr>
        <p:txBody>
          <a:bodyPr vert="eaVert"/>
          <a:lstStyle>
            <a:lvl1pPr marL="358775" indent="-358775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19138" indent="-36036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66800" indent="-34766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471613" indent="-36036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30388" indent="-358775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 dirty="0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圖片 2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307383" y="1237699"/>
            <a:ext cx="6880001" cy="4308707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xmlns="" id="{C3ED851A-5624-9445-94A3-FC256390EFF0}"/>
              </a:ext>
            </a:extLst>
          </p:cNvPr>
          <p:cNvGrpSpPr/>
          <p:nvPr/>
        </p:nvGrpSpPr>
        <p:grpSpPr>
          <a:xfrm>
            <a:off x="0" y="22578"/>
            <a:ext cx="9189156" cy="6858000"/>
            <a:chOff x="0" y="0"/>
            <a:chExt cx="5965889" cy="6858000"/>
          </a:xfrm>
        </p:grpSpPr>
        <p:sp>
          <p:nvSpPr>
            <p:cNvPr id="21" name="箭號: 五邊形 12">
              <a:extLst>
                <a:ext uri="{FF2B5EF4-FFF2-40B4-BE49-F238E27FC236}">
                  <a16:creationId xmlns:a16="http://schemas.microsoft.com/office/drawing/2014/main" xmlns="" id="{7DED8486-E1FD-814E-B2DE-F488A3CEA671}"/>
                </a:ext>
              </a:extLst>
            </p:cNvPr>
            <p:cNvSpPr/>
            <p:nvPr/>
          </p:nvSpPr>
          <p:spPr>
            <a:xfrm>
              <a:off x="377879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箭號: 五邊形 12">
              <a:extLst>
                <a:ext uri="{FF2B5EF4-FFF2-40B4-BE49-F238E27FC236}">
                  <a16:creationId xmlns:a16="http://schemas.microsoft.com/office/drawing/2014/main" xmlns="" id="{8C392F49-5181-FA4B-9412-A387B34C316C}"/>
                </a:ext>
              </a:extLst>
            </p:cNvPr>
            <p:cNvSpPr/>
            <p:nvPr/>
          </p:nvSpPr>
          <p:spPr>
            <a:xfrm>
              <a:off x="165169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accent2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箭號: 五邊形 12">
              <a:extLst>
                <a:ext uri="{FF2B5EF4-FFF2-40B4-BE49-F238E27FC236}">
                  <a16:creationId xmlns:a16="http://schemas.microsoft.com/office/drawing/2014/main" xmlns="" id="{A2A2AEE9-8884-2D45-AA3A-3CE8B669A441}"/>
                </a:ext>
              </a:extLst>
            </p:cNvPr>
            <p:cNvSpPr/>
            <p:nvPr/>
          </p:nvSpPr>
          <p:spPr>
            <a:xfrm>
              <a:off x="0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4" name="矩形 13"/>
          <p:cNvSpPr/>
          <p:nvPr/>
        </p:nvSpPr>
        <p:spPr>
          <a:xfrm>
            <a:off x="0" y="5546422"/>
            <a:ext cx="12199440" cy="134619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323376" y="2069196"/>
            <a:ext cx="7623306" cy="2056015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80000"/>
              </a:lnSpc>
              <a:defRPr sz="5400" b="1" baseline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28" name="文字方塊 27"/>
          <p:cNvSpPr txBox="1"/>
          <p:nvPr/>
        </p:nvSpPr>
        <p:spPr>
          <a:xfrm>
            <a:off x="-24681" y="6597353"/>
            <a:ext cx="122241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1200" b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Copyright © NETWORKING AND</a:t>
            </a:r>
            <a:r>
              <a:rPr lang="en-US" altLang="zh-TW" sz="1200" b="0" baseline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 SENSING SYSTEMS LABORATORY, CS, NCTU. All rights reserved.</a:t>
            </a:r>
            <a:endParaRPr lang="en-US" altLang="zh-TW" sz="1200" b="0" dirty="0">
              <a:solidFill>
                <a:schemeClr val="bg1">
                  <a:lumMod val="65000"/>
                </a:schemeClr>
              </a:solidFill>
              <a:latin typeface="Tw Cen MT Condensed" panose="020B0606020104020203" pitchFamily="34" charset="0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335359" y="4396680"/>
            <a:ext cx="7623307" cy="65281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aseline="0">
                <a:solidFill>
                  <a:schemeClr val="accent3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 dirty="0"/>
          </a:p>
        </p:txBody>
      </p:sp>
      <p:pic>
        <p:nvPicPr>
          <p:cNvPr id="25" name="圖片 1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142" b="16307"/>
          <a:stretch/>
        </p:blipFill>
        <p:spPr>
          <a:xfrm>
            <a:off x="-24681" y="6002063"/>
            <a:ext cx="12224121" cy="946589"/>
          </a:xfrm>
          <a:prstGeom prst="rect">
            <a:avLst/>
          </a:prstGeom>
        </p:spPr>
      </p:pic>
      <p:cxnSp>
        <p:nvCxnSpPr>
          <p:cNvPr id="7" name="直線接點 6"/>
          <p:cNvCxnSpPr>
            <a:cxnSpLocks/>
          </p:cNvCxnSpPr>
          <p:nvPr/>
        </p:nvCxnSpPr>
        <p:spPr>
          <a:xfrm>
            <a:off x="311393" y="4256833"/>
            <a:ext cx="7647273" cy="0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12"/>
          <p:cNvSpPr/>
          <p:nvPr/>
        </p:nvSpPr>
        <p:spPr>
          <a:xfrm>
            <a:off x="-609" y="-657"/>
            <a:ext cx="12188760" cy="127082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xmlns="" id="{CB4F27FF-A5B2-0945-A886-8994C9CF0F9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5359" y="5964545"/>
            <a:ext cx="7181860" cy="30009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r>
              <a:rPr lang="zh-TW" altLang="en-US" dirty="0">
                <a:latin typeface="Arial" panose="020B0604020202020204" pitchFamily="34" charset="0"/>
                <a:cs typeface="Arial" panose="020B0604020202020204" pitchFamily="34" charset="0"/>
              </a:rPr>
              <a:t>編輯報告日期與地點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Content Placeholder 5">
            <a:extLst>
              <a:ext uri="{FF2B5EF4-FFF2-40B4-BE49-F238E27FC236}">
                <a16:creationId xmlns:a16="http://schemas.microsoft.com/office/drawing/2014/main" xmlns="" id="{1CE5651F-F4F6-9D45-A553-66B6FFCA522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35359" y="5614640"/>
            <a:ext cx="7181860" cy="31605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r>
              <a:rPr lang="zh-TW" altLang="en-US" dirty="0"/>
              <a:t>編輯姓名與信箱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5BB22815-3E3B-0B48-9DCA-B05C2D5B9D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3588" y="128433"/>
            <a:ext cx="1995852" cy="92894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4632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群組 18"/>
          <p:cNvGrpSpPr/>
          <p:nvPr/>
        </p:nvGrpSpPr>
        <p:grpSpPr>
          <a:xfrm>
            <a:off x="0" y="-27384"/>
            <a:ext cx="12192000" cy="1619722"/>
            <a:chOff x="0" y="-27384"/>
            <a:chExt cx="12192000" cy="1619722"/>
          </a:xfrm>
        </p:grpSpPr>
        <p:sp>
          <p:nvSpPr>
            <p:cNvPr id="21" name="矩形 20"/>
            <p:cNvSpPr/>
            <p:nvPr/>
          </p:nvSpPr>
          <p:spPr>
            <a:xfrm>
              <a:off x="0" y="-27383"/>
              <a:ext cx="12192000" cy="16197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矩形 21"/>
            <p:cNvSpPr/>
            <p:nvPr/>
          </p:nvSpPr>
          <p:spPr>
            <a:xfrm>
              <a:off x="0" y="-27384"/>
              <a:ext cx="12192000" cy="1556793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矩形 22"/>
            <p:cNvSpPr/>
            <p:nvPr/>
          </p:nvSpPr>
          <p:spPr>
            <a:xfrm>
              <a:off x="0" y="-27383"/>
              <a:ext cx="12192000" cy="148478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35360" y="344799"/>
            <a:ext cx="11521280" cy="1112602"/>
          </a:xfrm>
          <a:prstGeom prst="rect">
            <a:avLst/>
          </a:prstGeom>
        </p:spPr>
        <p:txBody>
          <a:bodyPr anchor="b"/>
          <a:lstStyle>
            <a:lvl1pPr>
              <a:defRPr sz="5400" b="1" baseline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35360" y="1700808"/>
            <a:ext cx="11521280" cy="4610906"/>
          </a:xfrm>
          <a:prstGeom prst="rect">
            <a:avLst/>
          </a:prstGeom>
        </p:spPr>
        <p:txBody>
          <a:bodyPr/>
          <a:lstStyle>
            <a:lvl1pPr marL="403225" indent="-39211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1pPr>
            <a:lvl2pPr marL="808038" indent="-40481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2pPr>
            <a:lvl3pPr marL="1157288" indent="-349250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3pPr>
            <a:lvl4pPr marL="1516063" indent="-358775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4pPr>
            <a:lvl5pPr marL="1876425" indent="-36036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25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11100882" y="6381328"/>
            <a:ext cx="755758" cy="365125"/>
          </a:xfrm>
          <a:prstGeom prst="rect">
            <a:avLst/>
          </a:prstGeom>
        </p:spPr>
        <p:txBody>
          <a:bodyPr/>
          <a:lstStyle>
            <a:lvl1pPr algn="l">
              <a:lnSpc>
                <a:spcPts val="2000"/>
              </a:lnSpc>
              <a:defRPr sz="1400" b="0" baseline="0">
                <a:latin typeface="Calibri" panose="020F0502020204030204" pitchFamily="34" charset="0"/>
              </a:defRPr>
            </a:lvl1pPr>
          </a:lstStyle>
          <a:p>
            <a:fld id="{3EBBE1F4-AE36-AD42-8177-96288CD18AD2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31" name="群組 30"/>
          <p:cNvGrpSpPr/>
          <p:nvPr/>
        </p:nvGrpSpPr>
        <p:grpSpPr>
          <a:xfrm>
            <a:off x="10965754" y="6381328"/>
            <a:ext cx="135128" cy="468000"/>
            <a:chOff x="10965754" y="6374643"/>
            <a:chExt cx="135128" cy="365125"/>
          </a:xfrm>
        </p:grpSpPr>
        <p:sp>
          <p:nvSpPr>
            <p:cNvPr id="32" name="矩形 31"/>
            <p:cNvSpPr/>
            <p:nvPr/>
          </p:nvSpPr>
          <p:spPr>
            <a:xfrm>
              <a:off x="10965754" y="6374643"/>
              <a:ext cx="66836" cy="3651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3" name="矩形 32"/>
            <p:cNvSpPr/>
            <p:nvPr/>
          </p:nvSpPr>
          <p:spPr>
            <a:xfrm>
              <a:off x="11034046" y="6374643"/>
              <a:ext cx="66836" cy="3651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4" name="文字方塊 9"/>
          <p:cNvSpPr txBox="1"/>
          <p:nvPr/>
        </p:nvSpPr>
        <p:spPr>
          <a:xfrm>
            <a:off x="918116" y="6611969"/>
            <a:ext cx="11273884" cy="246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b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Copyright © NETWORKING AND</a:t>
            </a:r>
            <a:r>
              <a:rPr lang="en-US" altLang="zh-TW" sz="1000" b="0" baseline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 SENSING SYSTEMS LABORATORY, CS, NCTU. All rights reserved.</a:t>
            </a:r>
            <a:endParaRPr lang="en-US" altLang="zh-TW" sz="1000" b="0" dirty="0">
              <a:solidFill>
                <a:schemeClr val="bg1">
                  <a:lumMod val="65000"/>
                </a:schemeClr>
              </a:solidFill>
              <a:latin typeface="Tw Cen MT Condensed" panose="020B0606020104020203" pitchFamily="34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9" r="13400"/>
          <a:stretch/>
        </p:blipFill>
        <p:spPr>
          <a:xfrm>
            <a:off x="335360" y="6504887"/>
            <a:ext cx="582756" cy="353303"/>
          </a:xfrm>
          <a:prstGeom prst="rect">
            <a:avLst/>
          </a:prstGeom>
          <a:effectLst/>
        </p:spPr>
      </p:pic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圖片 1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95" r="23072"/>
          <a:stretch/>
        </p:blipFill>
        <p:spPr>
          <a:xfrm>
            <a:off x="6786909" y="189"/>
            <a:ext cx="5405091" cy="6857999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xmlns="" id="{FECCA331-FFA6-F840-9C60-BF25ACF3BDB5}"/>
              </a:ext>
            </a:extLst>
          </p:cNvPr>
          <p:cNvGrpSpPr/>
          <p:nvPr/>
        </p:nvGrpSpPr>
        <p:grpSpPr>
          <a:xfrm>
            <a:off x="0" y="0"/>
            <a:ext cx="9189156" cy="6858000"/>
            <a:chOff x="0" y="0"/>
            <a:chExt cx="5965889" cy="6858000"/>
          </a:xfrm>
        </p:grpSpPr>
        <p:sp>
          <p:nvSpPr>
            <p:cNvPr id="13" name="箭號: 五邊形 12">
              <a:extLst>
                <a:ext uri="{FF2B5EF4-FFF2-40B4-BE49-F238E27FC236}">
                  <a16:creationId xmlns:a16="http://schemas.microsoft.com/office/drawing/2014/main" xmlns="" id="{1ECC6466-4EFD-5345-BC17-67AB57731DB7}"/>
                </a:ext>
              </a:extLst>
            </p:cNvPr>
            <p:cNvSpPr/>
            <p:nvPr/>
          </p:nvSpPr>
          <p:spPr>
            <a:xfrm>
              <a:off x="377879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箭號: 五邊形 12">
              <a:extLst>
                <a:ext uri="{FF2B5EF4-FFF2-40B4-BE49-F238E27FC236}">
                  <a16:creationId xmlns:a16="http://schemas.microsoft.com/office/drawing/2014/main" xmlns="" id="{6CF55724-0A99-E64A-AB4C-0938CB62E153}"/>
                </a:ext>
              </a:extLst>
            </p:cNvPr>
            <p:cNvSpPr/>
            <p:nvPr/>
          </p:nvSpPr>
          <p:spPr>
            <a:xfrm>
              <a:off x="165169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accent2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箭號: 五邊形 12">
              <a:extLst>
                <a:ext uri="{FF2B5EF4-FFF2-40B4-BE49-F238E27FC236}">
                  <a16:creationId xmlns:a16="http://schemas.microsoft.com/office/drawing/2014/main" xmlns="" id="{D65D1FB8-4CF4-8B4A-A307-6F7F618C0D88}"/>
                </a:ext>
              </a:extLst>
            </p:cNvPr>
            <p:cNvSpPr/>
            <p:nvPr/>
          </p:nvSpPr>
          <p:spPr>
            <a:xfrm>
              <a:off x="0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23924" y="1052736"/>
            <a:ext cx="7476698" cy="3096344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5400" b="1" baseline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323924" y="4221088"/>
            <a:ext cx="7476698" cy="12841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2303463" algn="l"/>
              </a:tabLst>
              <a:defRPr sz="2000" baseline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24" name="文字方塊 23"/>
          <p:cNvSpPr txBox="1"/>
          <p:nvPr/>
        </p:nvSpPr>
        <p:spPr>
          <a:xfrm>
            <a:off x="0" y="6611967"/>
            <a:ext cx="53759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b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Copyright © NETWORKING AND</a:t>
            </a:r>
            <a:r>
              <a:rPr lang="en-US" altLang="zh-TW" sz="1000" b="0" baseline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 SENSING SYSTEMS LABORATORY, CS, NCTU. All rights reserved.</a:t>
            </a:r>
            <a:endParaRPr lang="en-US" altLang="zh-TW" sz="1000" b="0" dirty="0">
              <a:solidFill>
                <a:schemeClr val="bg1">
                  <a:lumMod val="65000"/>
                </a:schemeClr>
              </a:solidFill>
              <a:latin typeface="Tw Cen MT Condensed" panose="020B06060201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33C27645-19DC-4542-810A-E94761D6E2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7163"/>
            <a:ext cx="1500546" cy="69841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群組 14"/>
          <p:cNvGrpSpPr/>
          <p:nvPr/>
        </p:nvGrpSpPr>
        <p:grpSpPr>
          <a:xfrm>
            <a:off x="0" y="-27384"/>
            <a:ext cx="12192000" cy="1619722"/>
            <a:chOff x="0" y="-27384"/>
            <a:chExt cx="12192000" cy="1619722"/>
          </a:xfrm>
        </p:grpSpPr>
        <p:sp>
          <p:nvSpPr>
            <p:cNvPr id="17" name="矩形 16"/>
            <p:cNvSpPr/>
            <p:nvPr/>
          </p:nvSpPr>
          <p:spPr>
            <a:xfrm>
              <a:off x="0" y="-27383"/>
              <a:ext cx="12192000" cy="16197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矩形 17"/>
            <p:cNvSpPr/>
            <p:nvPr/>
          </p:nvSpPr>
          <p:spPr>
            <a:xfrm>
              <a:off x="0" y="-27384"/>
              <a:ext cx="12192000" cy="1556793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矩形 18"/>
            <p:cNvSpPr/>
            <p:nvPr/>
          </p:nvSpPr>
          <p:spPr>
            <a:xfrm>
              <a:off x="0" y="-27383"/>
              <a:ext cx="12192000" cy="148478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2" name="標題 1"/>
          <p:cNvSpPr>
            <a:spLocks noGrp="1"/>
          </p:cNvSpPr>
          <p:nvPr>
            <p:ph type="title"/>
          </p:nvPr>
        </p:nvSpPr>
        <p:spPr>
          <a:xfrm>
            <a:off x="335360" y="344799"/>
            <a:ext cx="11521280" cy="1112602"/>
          </a:xfrm>
          <a:prstGeom prst="rect">
            <a:avLst/>
          </a:prstGeom>
        </p:spPr>
        <p:txBody>
          <a:bodyPr anchor="b"/>
          <a:lstStyle>
            <a:lvl1pPr>
              <a:defRPr sz="5400" b="1" baseline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11100882" y="6374643"/>
            <a:ext cx="755758" cy="365125"/>
          </a:xfrm>
          <a:prstGeom prst="rect">
            <a:avLst/>
          </a:prstGeom>
        </p:spPr>
        <p:txBody>
          <a:bodyPr/>
          <a:lstStyle>
            <a:lvl1pPr algn="l">
              <a:lnSpc>
                <a:spcPts val="2000"/>
              </a:lnSpc>
              <a:defRPr sz="1400" b="1" baseline="0">
                <a:latin typeface="Calibri" panose="020F0502020204030204" pitchFamily="34" charset="0"/>
              </a:defRPr>
            </a:lvl1pPr>
          </a:lstStyle>
          <a:p>
            <a:fld id="{3EBBE1F4-AE36-AD42-8177-96288CD18AD2}" type="slidenum">
              <a:rPr lang="en-US" smtClean="0"/>
              <a:t>‹#›</a:t>
            </a:fld>
            <a:endParaRPr lang="en-US"/>
          </a:p>
        </p:txBody>
      </p:sp>
      <p:grpSp>
        <p:nvGrpSpPr>
          <p:cNvPr id="42" name="群組 41"/>
          <p:cNvGrpSpPr/>
          <p:nvPr/>
        </p:nvGrpSpPr>
        <p:grpSpPr>
          <a:xfrm>
            <a:off x="10965754" y="6381328"/>
            <a:ext cx="135128" cy="468000"/>
            <a:chOff x="10965754" y="6374643"/>
            <a:chExt cx="135128" cy="365125"/>
          </a:xfrm>
        </p:grpSpPr>
        <p:sp>
          <p:nvSpPr>
            <p:cNvPr id="43" name="矩形 42"/>
            <p:cNvSpPr/>
            <p:nvPr/>
          </p:nvSpPr>
          <p:spPr>
            <a:xfrm>
              <a:off x="10965754" y="6374643"/>
              <a:ext cx="66836" cy="3651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4" name="矩形 43"/>
            <p:cNvSpPr/>
            <p:nvPr/>
          </p:nvSpPr>
          <p:spPr>
            <a:xfrm>
              <a:off x="11034046" y="6374643"/>
              <a:ext cx="66836" cy="3651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6" name="文字方塊 9"/>
          <p:cNvSpPr txBox="1"/>
          <p:nvPr/>
        </p:nvSpPr>
        <p:spPr>
          <a:xfrm>
            <a:off x="918116" y="6611969"/>
            <a:ext cx="11273884" cy="246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b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Copyright © NETWORKING AND</a:t>
            </a:r>
            <a:r>
              <a:rPr lang="en-US" altLang="zh-TW" sz="1000" b="0" baseline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 SENSING SYSTEMS LABORATORY, CS, NCTU. All rights reserved.</a:t>
            </a:r>
            <a:endParaRPr lang="en-US" altLang="zh-TW" sz="1000" b="0" dirty="0">
              <a:solidFill>
                <a:schemeClr val="bg1">
                  <a:lumMod val="65000"/>
                </a:schemeClr>
              </a:solidFill>
              <a:latin typeface="Tw Cen MT Condensed" panose="020B0606020104020203" pitchFamily="34" charset="0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9" r="13400"/>
          <a:stretch/>
        </p:blipFill>
        <p:spPr>
          <a:xfrm>
            <a:off x="335360" y="6504887"/>
            <a:ext cx="582756" cy="353303"/>
          </a:xfrm>
          <a:prstGeom prst="rect">
            <a:avLst/>
          </a:prstGeom>
          <a:effectLst/>
        </p:spPr>
      </p:pic>
      <p:sp>
        <p:nvSpPr>
          <p:cNvPr id="23" name="內容版面配置區 2">
            <a:extLst>
              <a:ext uri="{FF2B5EF4-FFF2-40B4-BE49-F238E27FC236}">
                <a16:creationId xmlns:a16="http://schemas.microsoft.com/office/drawing/2014/main" xmlns="" id="{9D1178A4-A62F-AE47-B4FD-DFBDEBC0B7E1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335360" y="1688042"/>
            <a:ext cx="5662215" cy="4623671"/>
          </a:xfrm>
          <a:prstGeom prst="rect">
            <a:avLst/>
          </a:prstGeom>
        </p:spPr>
        <p:txBody>
          <a:bodyPr/>
          <a:lstStyle>
            <a:lvl1pPr marL="403225" indent="-39211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1pPr>
            <a:lvl2pPr marL="808038" indent="-40481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2pPr>
            <a:lvl3pPr marL="1157288" indent="-349250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3pPr>
            <a:lvl4pPr marL="1516063" indent="-358775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4pPr>
            <a:lvl5pPr marL="1876425" indent="-36036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24" name="內容版面配置區 2">
            <a:extLst>
              <a:ext uri="{FF2B5EF4-FFF2-40B4-BE49-F238E27FC236}">
                <a16:creationId xmlns:a16="http://schemas.microsoft.com/office/drawing/2014/main" xmlns="" id="{18BDE748-AF06-9848-B53D-40087470A386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194425" y="1694425"/>
            <a:ext cx="5662215" cy="4623671"/>
          </a:xfrm>
          <a:prstGeom prst="rect">
            <a:avLst/>
          </a:prstGeom>
        </p:spPr>
        <p:txBody>
          <a:bodyPr/>
          <a:lstStyle>
            <a:lvl1pPr marL="403225" indent="-39211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1pPr>
            <a:lvl2pPr marL="808038" indent="-40481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2pPr>
            <a:lvl3pPr marL="1157288" indent="-349250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3pPr>
            <a:lvl4pPr marL="1516063" indent="-358775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4pPr>
            <a:lvl5pPr marL="1876425" indent="-36036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 dirty="0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群組 9"/>
          <p:cNvGrpSpPr/>
          <p:nvPr/>
        </p:nvGrpSpPr>
        <p:grpSpPr>
          <a:xfrm>
            <a:off x="0" y="-27384"/>
            <a:ext cx="12192000" cy="1619722"/>
            <a:chOff x="0" y="-27384"/>
            <a:chExt cx="12192000" cy="1619722"/>
          </a:xfrm>
        </p:grpSpPr>
        <p:sp>
          <p:nvSpPr>
            <p:cNvPr id="11" name="矩形 10"/>
            <p:cNvSpPr/>
            <p:nvPr/>
          </p:nvSpPr>
          <p:spPr>
            <a:xfrm>
              <a:off x="0" y="-27383"/>
              <a:ext cx="12192000" cy="16197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0" y="-27384"/>
              <a:ext cx="12192000" cy="1556793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0" y="-27383"/>
              <a:ext cx="12192000" cy="148478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335360" y="1681163"/>
            <a:ext cx="5662215" cy="52126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8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684440" cy="52126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8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14" name="標題 1"/>
          <p:cNvSpPr>
            <a:spLocks noGrp="1"/>
          </p:cNvSpPr>
          <p:nvPr>
            <p:ph type="title"/>
          </p:nvPr>
        </p:nvSpPr>
        <p:spPr>
          <a:xfrm>
            <a:off x="335360" y="344799"/>
            <a:ext cx="11521280" cy="1112602"/>
          </a:xfrm>
          <a:prstGeom prst="rect">
            <a:avLst/>
          </a:prstGeom>
        </p:spPr>
        <p:txBody>
          <a:bodyPr anchor="b"/>
          <a:lstStyle>
            <a:lvl1pPr>
              <a:defRPr sz="5400" b="1" baseline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23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11100882" y="6374643"/>
            <a:ext cx="755758" cy="365125"/>
          </a:xfrm>
          <a:prstGeom prst="rect">
            <a:avLst/>
          </a:prstGeom>
        </p:spPr>
        <p:txBody>
          <a:bodyPr/>
          <a:lstStyle>
            <a:lvl1pPr algn="l">
              <a:lnSpc>
                <a:spcPts val="2000"/>
              </a:lnSpc>
              <a:defRPr sz="1400" b="1" baseline="0">
                <a:latin typeface="Calibri" panose="020F0502020204030204" pitchFamily="34" charset="0"/>
              </a:defRPr>
            </a:lvl1pPr>
          </a:lstStyle>
          <a:p>
            <a:fld id="{3EBBE1F4-AE36-AD42-8177-96288CD18AD2}" type="slidenum">
              <a:rPr lang="en-US" smtClean="0"/>
              <a:t>‹#›</a:t>
            </a:fld>
            <a:endParaRPr lang="en-US"/>
          </a:p>
        </p:txBody>
      </p:sp>
      <p:grpSp>
        <p:nvGrpSpPr>
          <p:cNvPr id="29" name="群組 28"/>
          <p:cNvGrpSpPr/>
          <p:nvPr/>
        </p:nvGrpSpPr>
        <p:grpSpPr>
          <a:xfrm>
            <a:off x="10965754" y="6381328"/>
            <a:ext cx="135128" cy="468000"/>
            <a:chOff x="10965754" y="6374643"/>
            <a:chExt cx="135128" cy="365125"/>
          </a:xfrm>
        </p:grpSpPr>
        <p:sp>
          <p:nvSpPr>
            <p:cNvPr id="30" name="矩形 29"/>
            <p:cNvSpPr/>
            <p:nvPr/>
          </p:nvSpPr>
          <p:spPr>
            <a:xfrm>
              <a:off x="10965754" y="6374643"/>
              <a:ext cx="66836" cy="3651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1" name="矩形 30"/>
            <p:cNvSpPr/>
            <p:nvPr/>
          </p:nvSpPr>
          <p:spPr>
            <a:xfrm>
              <a:off x="11034046" y="6374643"/>
              <a:ext cx="66836" cy="3651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7" name="文字方塊 9"/>
          <p:cNvSpPr txBox="1"/>
          <p:nvPr/>
        </p:nvSpPr>
        <p:spPr>
          <a:xfrm>
            <a:off x="918116" y="6611969"/>
            <a:ext cx="11273884" cy="246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b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Copyright © NETWORKING AND</a:t>
            </a:r>
            <a:r>
              <a:rPr lang="en-US" altLang="zh-TW" sz="1000" b="0" baseline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 SENSING SYSTEMS LABORATORY, CS, NCTU. All rights reserved.</a:t>
            </a:r>
            <a:endParaRPr lang="en-US" altLang="zh-TW" sz="1000" b="0" dirty="0">
              <a:solidFill>
                <a:schemeClr val="bg1">
                  <a:lumMod val="65000"/>
                </a:schemeClr>
              </a:solidFill>
              <a:latin typeface="Tw Cen MT Condensed" panose="020B0606020104020203" pitchFamily="34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9" r="13400"/>
          <a:stretch/>
        </p:blipFill>
        <p:spPr>
          <a:xfrm>
            <a:off x="335360" y="6504887"/>
            <a:ext cx="582756" cy="353303"/>
          </a:xfrm>
          <a:prstGeom prst="rect">
            <a:avLst/>
          </a:prstGeom>
          <a:effectLst/>
        </p:spPr>
      </p:pic>
      <p:sp>
        <p:nvSpPr>
          <p:cNvPr id="20" name="內容版面配置區 2">
            <a:extLst>
              <a:ext uri="{FF2B5EF4-FFF2-40B4-BE49-F238E27FC236}">
                <a16:creationId xmlns:a16="http://schemas.microsoft.com/office/drawing/2014/main" xmlns="" id="{9A4A12A5-18A4-CA4A-8E68-97EAFD19927B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335360" y="2291060"/>
            <a:ext cx="5662215" cy="4020653"/>
          </a:xfrm>
          <a:prstGeom prst="rect">
            <a:avLst/>
          </a:prstGeom>
        </p:spPr>
        <p:txBody>
          <a:bodyPr/>
          <a:lstStyle>
            <a:lvl1pPr marL="403225" indent="-39211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4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1pPr>
            <a:lvl2pPr marL="808038" indent="-40481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4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2pPr>
            <a:lvl3pPr marL="1157288" indent="-349250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4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3pPr>
            <a:lvl4pPr marL="1516063" indent="-358775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4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4pPr>
            <a:lvl5pPr marL="1876425" indent="-36036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4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21" name="內容版面配置區 2">
            <a:extLst>
              <a:ext uri="{FF2B5EF4-FFF2-40B4-BE49-F238E27FC236}">
                <a16:creationId xmlns:a16="http://schemas.microsoft.com/office/drawing/2014/main" xmlns="" id="{E09B3CAD-22B9-BC48-9D7D-2345FF14DD38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172200" y="2291060"/>
            <a:ext cx="5662215" cy="4020653"/>
          </a:xfrm>
          <a:prstGeom prst="rect">
            <a:avLst/>
          </a:prstGeom>
        </p:spPr>
        <p:txBody>
          <a:bodyPr/>
          <a:lstStyle>
            <a:lvl1pPr marL="403225" indent="-39211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4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1pPr>
            <a:lvl2pPr marL="808038" indent="-40481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4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2pPr>
            <a:lvl3pPr marL="1157288" indent="-349250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4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3pPr>
            <a:lvl4pPr marL="1516063" indent="-358775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4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4pPr>
            <a:lvl5pPr marL="1876425" indent="-36036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4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 dirty="0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群組 6"/>
          <p:cNvGrpSpPr/>
          <p:nvPr/>
        </p:nvGrpSpPr>
        <p:grpSpPr>
          <a:xfrm>
            <a:off x="0" y="-27384"/>
            <a:ext cx="12192000" cy="1619722"/>
            <a:chOff x="0" y="-27384"/>
            <a:chExt cx="12192000" cy="1619722"/>
          </a:xfrm>
        </p:grpSpPr>
        <p:sp>
          <p:nvSpPr>
            <p:cNvPr id="9" name="矩形 8"/>
            <p:cNvSpPr/>
            <p:nvPr/>
          </p:nvSpPr>
          <p:spPr>
            <a:xfrm>
              <a:off x="0" y="-27383"/>
              <a:ext cx="12192000" cy="16197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0" y="-27384"/>
              <a:ext cx="12192000" cy="1556793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0" y="-27383"/>
              <a:ext cx="12192000" cy="148478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2" name="標題 1"/>
          <p:cNvSpPr>
            <a:spLocks noGrp="1"/>
          </p:cNvSpPr>
          <p:nvPr>
            <p:ph type="title"/>
          </p:nvPr>
        </p:nvSpPr>
        <p:spPr>
          <a:xfrm>
            <a:off x="335360" y="344799"/>
            <a:ext cx="11521280" cy="1112602"/>
          </a:xfrm>
          <a:prstGeom prst="rect">
            <a:avLst/>
          </a:prstGeom>
        </p:spPr>
        <p:txBody>
          <a:bodyPr anchor="b"/>
          <a:lstStyle>
            <a:lvl1pPr>
              <a:defRPr sz="5400" b="1" baseline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19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11100882" y="6374643"/>
            <a:ext cx="755758" cy="365125"/>
          </a:xfrm>
          <a:prstGeom prst="rect">
            <a:avLst/>
          </a:prstGeom>
        </p:spPr>
        <p:txBody>
          <a:bodyPr/>
          <a:lstStyle>
            <a:lvl1pPr algn="l">
              <a:lnSpc>
                <a:spcPts val="2000"/>
              </a:lnSpc>
              <a:defRPr sz="1400" b="1" baseline="0">
                <a:latin typeface="Calibri" panose="020F0502020204030204" pitchFamily="34" charset="0"/>
              </a:defRPr>
            </a:lvl1pPr>
          </a:lstStyle>
          <a:p>
            <a:fld id="{3EBBE1F4-AE36-AD42-8177-96288CD18AD2}" type="slidenum">
              <a:rPr lang="en-US" smtClean="0"/>
              <a:t>‹#›</a:t>
            </a:fld>
            <a:endParaRPr lang="en-US"/>
          </a:p>
        </p:txBody>
      </p:sp>
      <p:grpSp>
        <p:nvGrpSpPr>
          <p:cNvPr id="25" name="群組 24"/>
          <p:cNvGrpSpPr/>
          <p:nvPr/>
        </p:nvGrpSpPr>
        <p:grpSpPr>
          <a:xfrm>
            <a:off x="10965754" y="6381328"/>
            <a:ext cx="135128" cy="468000"/>
            <a:chOff x="10965754" y="6374643"/>
            <a:chExt cx="135128" cy="365125"/>
          </a:xfrm>
        </p:grpSpPr>
        <p:sp>
          <p:nvSpPr>
            <p:cNvPr id="26" name="矩形 25"/>
            <p:cNvSpPr/>
            <p:nvPr/>
          </p:nvSpPr>
          <p:spPr>
            <a:xfrm>
              <a:off x="10965754" y="6374643"/>
              <a:ext cx="66836" cy="3651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7" name="矩形 26"/>
            <p:cNvSpPr/>
            <p:nvPr/>
          </p:nvSpPr>
          <p:spPr>
            <a:xfrm>
              <a:off x="11034046" y="6374643"/>
              <a:ext cx="66836" cy="3651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3" name="文字方塊 9"/>
          <p:cNvSpPr txBox="1"/>
          <p:nvPr/>
        </p:nvSpPr>
        <p:spPr>
          <a:xfrm>
            <a:off x="918116" y="6611969"/>
            <a:ext cx="11273884" cy="246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b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Copyright © NETWORKING AND</a:t>
            </a:r>
            <a:r>
              <a:rPr lang="en-US" altLang="zh-TW" sz="1000" b="0" baseline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 SENSING SYSTEMS LABORATORY, CS, NCTU. All rights reserved.</a:t>
            </a:r>
            <a:endParaRPr lang="en-US" altLang="zh-TW" sz="1000" b="0" dirty="0">
              <a:solidFill>
                <a:schemeClr val="bg1">
                  <a:lumMod val="65000"/>
                </a:schemeClr>
              </a:solidFill>
              <a:latin typeface="Tw Cen MT Condensed" panose="020B0606020104020203" pitchFamily="34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9" r="13400"/>
          <a:stretch/>
        </p:blipFill>
        <p:spPr>
          <a:xfrm>
            <a:off x="335360" y="6504887"/>
            <a:ext cx="582756" cy="353303"/>
          </a:xfrm>
          <a:prstGeom prst="rect">
            <a:avLst/>
          </a:prstGeom>
          <a:effectLst/>
        </p:spPr>
      </p:pic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11100882" y="6374643"/>
            <a:ext cx="755758" cy="365125"/>
          </a:xfrm>
          <a:prstGeom prst="rect">
            <a:avLst/>
          </a:prstGeom>
        </p:spPr>
        <p:txBody>
          <a:bodyPr/>
          <a:lstStyle>
            <a:lvl1pPr algn="l">
              <a:lnSpc>
                <a:spcPts val="2000"/>
              </a:lnSpc>
              <a:defRPr sz="1400" b="1" baseline="0">
                <a:latin typeface="Calibri" panose="020F0502020204030204" pitchFamily="34" charset="0"/>
              </a:defRPr>
            </a:lvl1pPr>
          </a:lstStyle>
          <a:p>
            <a:fld id="{3EBBE1F4-AE36-AD42-8177-96288CD18AD2}" type="slidenum">
              <a:rPr lang="en-US" smtClean="0"/>
              <a:t>‹#›</a:t>
            </a:fld>
            <a:endParaRPr lang="en-US"/>
          </a:p>
        </p:txBody>
      </p:sp>
      <p:grpSp>
        <p:nvGrpSpPr>
          <p:cNvPr id="20" name="群組 19"/>
          <p:cNvGrpSpPr/>
          <p:nvPr/>
        </p:nvGrpSpPr>
        <p:grpSpPr>
          <a:xfrm>
            <a:off x="10965754" y="6381328"/>
            <a:ext cx="135128" cy="468000"/>
            <a:chOff x="10965754" y="6374643"/>
            <a:chExt cx="135128" cy="365125"/>
          </a:xfrm>
        </p:grpSpPr>
        <p:sp>
          <p:nvSpPr>
            <p:cNvPr id="21" name="矩形 20"/>
            <p:cNvSpPr/>
            <p:nvPr/>
          </p:nvSpPr>
          <p:spPr>
            <a:xfrm>
              <a:off x="10965754" y="6374643"/>
              <a:ext cx="66836" cy="3651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矩形 21"/>
            <p:cNvSpPr/>
            <p:nvPr/>
          </p:nvSpPr>
          <p:spPr>
            <a:xfrm>
              <a:off x="11034046" y="6374643"/>
              <a:ext cx="66836" cy="3651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6" name="文字方塊 9"/>
          <p:cNvSpPr txBox="1"/>
          <p:nvPr/>
        </p:nvSpPr>
        <p:spPr>
          <a:xfrm>
            <a:off x="0" y="6611969"/>
            <a:ext cx="12192000" cy="246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b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Copyright © NETWORKING AND</a:t>
            </a:r>
            <a:r>
              <a:rPr lang="en-US" altLang="zh-TW" sz="1000" b="0" baseline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 SENSING SYSTEMS LABORATORY, CS, NCTU. All rights reserved.</a:t>
            </a:r>
            <a:endParaRPr lang="en-US" altLang="zh-TW" sz="1000" b="0" dirty="0">
              <a:solidFill>
                <a:schemeClr val="bg1">
                  <a:lumMod val="65000"/>
                </a:schemeClr>
              </a:solidFill>
              <a:latin typeface="Tw Cen MT Condensed" panose="020B0606020104020203" pitchFamily="34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9" r="13400"/>
          <a:stretch/>
        </p:blipFill>
        <p:spPr>
          <a:xfrm>
            <a:off x="11273884" y="130053"/>
            <a:ext cx="582756" cy="353303"/>
          </a:xfrm>
          <a:prstGeom prst="rect">
            <a:avLst/>
          </a:prstGeom>
          <a:effectLst/>
        </p:spPr>
      </p:pic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xmlns="" id="{4DADA6C2-E637-F642-95E5-0309E3EB9F41}"/>
              </a:ext>
            </a:extLst>
          </p:cNvPr>
          <p:cNvGrpSpPr/>
          <p:nvPr/>
        </p:nvGrpSpPr>
        <p:grpSpPr>
          <a:xfrm>
            <a:off x="0" y="0"/>
            <a:ext cx="5965889" cy="6858000"/>
            <a:chOff x="0" y="0"/>
            <a:chExt cx="5965889" cy="6858000"/>
          </a:xfrm>
        </p:grpSpPr>
        <p:sp>
          <p:nvSpPr>
            <p:cNvPr id="17" name="箭號: 五邊形 12">
              <a:extLst>
                <a:ext uri="{FF2B5EF4-FFF2-40B4-BE49-F238E27FC236}">
                  <a16:creationId xmlns:a16="http://schemas.microsoft.com/office/drawing/2014/main" xmlns="" id="{C3424005-2947-5749-B94D-7EE01D59B97D}"/>
                </a:ext>
              </a:extLst>
            </p:cNvPr>
            <p:cNvSpPr/>
            <p:nvPr/>
          </p:nvSpPr>
          <p:spPr>
            <a:xfrm>
              <a:off x="377879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" name="箭號: 五邊形 12">
              <a:extLst>
                <a:ext uri="{FF2B5EF4-FFF2-40B4-BE49-F238E27FC236}">
                  <a16:creationId xmlns:a16="http://schemas.microsoft.com/office/drawing/2014/main" xmlns="" id="{78B68587-E393-9C46-A4CA-137BCC2B13AD}"/>
                </a:ext>
              </a:extLst>
            </p:cNvPr>
            <p:cNvSpPr/>
            <p:nvPr/>
          </p:nvSpPr>
          <p:spPr>
            <a:xfrm>
              <a:off x="165169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accent2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箭號: 五邊形 12"/>
            <p:cNvSpPr/>
            <p:nvPr/>
          </p:nvSpPr>
          <p:spPr>
            <a:xfrm>
              <a:off x="0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35361" y="548680"/>
            <a:ext cx="4451128" cy="144016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44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335362" y="2060848"/>
            <a:ext cx="4451127" cy="424847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0">
                <a:solidFill>
                  <a:schemeClr val="accent3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15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11100882" y="6374643"/>
            <a:ext cx="755758" cy="365125"/>
          </a:xfrm>
          <a:prstGeom prst="rect">
            <a:avLst/>
          </a:prstGeom>
        </p:spPr>
        <p:txBody>
          <a:bodyPr/>
          <a:lstStyle>
            <a:lvl1pPr algn="l">
              <a:lnSpc>
                <a:spcPts val="2000"/>
              </a:lnSpc>
              <a:defRPr sz="1400" b="1" baseline="0">
                <a:latin typeface="Calibri" panose="020F0502020204030204" pitchFamily="34" charset="0"/>
              </a:defRPr>
            </a:lvl1pPr>
          </a:lstStyle>
          <a:p>
            <a:fld id="{3EBBE1F4-AE36-AD42-8177-96288CD18AD2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文字方塊 19"/>
          <p:cNvSpPr txBox="1"/>
          <p:nvPr/>
        </p:nvSpPr>
        <p:spPr>
          <a:xfrm>
            <a:off x="0" y="6611967"/>
            <a:ext cx="39357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b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Copyright © NETWORKING AND</a:t>
            </a:r>
            <a:r>
              <a:rPr lang="en-US" altLang="zh-TW" sz="1000" b="0" baseline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 SENSING SYSTEMS LABORATORY, CS, NCTU. All rights reserved.</a:t>
            </a:r>
            <a:endParaRPr lang="en-US" altLang="zh-TW" sz="1000" b="0" dirty="0">
              <a:solidFill>
                <a:schemeClr val="bg1">
                  <a:lumMod val="65000"/>
                </a:schemeClr>
              </a:solidFill>
              <a:latin typeface="Tw Cen MT Condensed" panose="020B0606020104020203" pitchFamily="34" charset="0"/>
            </a:endParaRPr>
          </a:p>
        </p:txBody>
      </p:sp>
      <p:grpSp>
        <p:nvGrpSpPr>
          <p:cNvPr id="21" name="群組 20"/>
          <p:cNvGrpSpPr/>
          <p:nvPr/>
        </p:nvGrpSpPr>
        <p:grpSpPr>
          <a:xfrm>
            <a:off x="10965754" y="6381328"/>
            <a:ext cx="135128" cy="468000"/>
            <a:chOff x="10965754" y="6374643"/>
            <a:chExt cx="135128" cy="365125"/>
          </a:xfrm>
        </p:grpSpPr>
        <p:sp>
          <p:nvSpPr>
            <p:cNvPr id="22" name="矩形 21"/>
            <p:cNvSpPr/>
            <p:nvPr/>
          </p:nvSpPr>
          <p:spPr>
            <a:xfrm>
              <a:off x="10965754" y="6374643"/>
              <a:ext cx="66836" cy="3651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矩形 22"/>
            <p:cNvSpPr/>
            <p:nvPr/>
          </p:nvSpPr>
          <p:spPr>
            <a:xfrm>
              <a:off x="11034046" y="6374643"/>
              <a:ext cx="66836" cy="3651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9" r="13400"/>
          <a:stretch/>
        </p:blipFill>
        <p:spPr>
          <a:xfrm>
            <a:off x="11273884" y="130053"/>
            <a:ext cx="582756" cy="353303"/>
          </a:xfrm>
          <a:prstGeom prst="rect">
            <a:avLst/>
          </a:prstGeom>
          <a:effectLst/>
        </p:spPr>
      </p:pic>
      <p:sp>
        <p:nvSpPr>
          <p:cNvPr id="18" name="內容版面配置區 2">
            <a:extLst>
              <a:ext uri="{FF2B5EF4-FFF2-40B4-BE49-F238E27FC236}">
                <a16:creationId xmlns:a16="http://schemas.microsoft.com/office/drawing/2014/main" xmlns="" id="{BB9680E6-3D9F-FF42-BA19-F206A773FE60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096640" y="552970"/>
            <a:ext cx="5760000" cy="5756350"/>
          </a:xfrm>
          <a:prstGeom prst="rect">
            <a:avLst/>
          </a:prstGeom>
        </p:spPr>
        <p:txBody>
          <a:bodyPr/>
          <a:lstStyle>
            <a:lvl1pPr marL="403225" indent="-39211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1pPr>
            <a:lvl2pPr marL="808038" indent="-40481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2pPr>
            <a:lvl3pPr marL="1157288" indent="-349250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3pPr>
            <a:lvl4pPr marL="1516063" indent="-358775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4pPr>
            <a:lvl5pPr marL="1876425" indent="-36036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 dirty="0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xmlns="" id="{7108562A-19D8-3347-A5CB-8FD2094D2AC6}"/>
              </a:ext>
            </a:extLst>
          </p:cNvPr>
          <p:cNvGrpSpPr/>
          <p:nvPr/>
        </p:nvGrpSpPr>
        <p:grpSpPr>
          <a:xfrm>
            <a:off x="0" y="0"/>
            <a:ext cx="5965889" cy="6858000"/>
            <a:chOff x="0" y="0"/>
            <a:chExt cx="5965889" cy="6858000"/>
          </a:xfrm>
        </p:grpSpPr>
        <p:sp>
          <p:nvSpPr>
            <p:cNvPr id="16" name="箭號: 五邊形 12">
              <a:extLst>
                <a:ext uri="{FF2B5EF4-FFF2-40B4-BE49-F238E27FC236}">
                  <a16:creationId xmlns:a16="http://schemas.microsoft.com/office/drawing/2014/main" xmlns="" id="{0350FA7D-8512-F24E-9F36-7F4296D197F2}"/>
                </a:ext>
              </a:extLst>
            </p:cNvPr>
            <p:cNvSpPr/>
            <p:nvPr/>
          </p:nvSpPr>
          <p:spPr>
            <a:xfrm>
              <a:off x="377879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" name="箭號: 五邊形 12">
              <a:extLst>
                <a:ext uri="{FF2B5EF4-FFF2-40B4-BE49-F238E27FC236}">
                  <a16:creationId xmlns:a16="http://schemas.microsoft.com/office/drawing/2014/main" xmlns="" id="{125DE2BA-1E8B-2447-AEBE-4BDB2873316E}"/>
                </a:ext>
              </a:extLst>
            </p:cNvPr>
            <p:cNvSpPr/>
            <p:nvPr/>
          </p:nvSpPr>
          <p:spPr>
            <a:xfrm>
              <a:off x="165169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accent2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箭號: 五邊形 12">
              <a:extLst>
                <a:ext uri="{FF2B5EF4-FFF2-40B4-BE49-F238E27FC236}">
                  <a16:creationId xmlns:a16="http://schemas.microsoft.com/office/drawing/2014/main" xmlns="" id="{467877CF-B77C-BE4F-8D6F-89063BBFC3DE}"/>
                </a:ext>
              </a:extLst>
            </p:cNvPr>
            <p:cNvSpPr/>
            <p:nvPr/>
          </p:nvSpPr>
          <p:spPr>
            <a:xfrm>
              <a:off x="0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6096000" y="548680"/>
            <a:ext cx="5760640" cy="576063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zh-TW" altLang="en-US"/>
          </a:p>
        </p:txBody>
      </p:sp>
      <p:sp>
        <p:nvSpPr>
          <p:cNvPr id="9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11100882" y="6374643"/>
            <a:ext cx="755758" cy="365125"/>
          </a:xfrm>
          <a:prstGeom prst="rect">
            <a:avLst/>
          </a:prstGeom>
        </p:spPr>
        <p:txBody>
          <a:bodyPr/>
          <a:lstStyle>
            <a:lvl1pPr algn="l">
              <a:lnSpc>
                <a:spcPts val="2000"/>
              </a:lnSpc>
              <a:defRPr sz="1400" b="1" baseline="0">
                <a:latin typeface="Calibri" panose="020F0502020204030204" pitchFamily="34" charset="0"/>
              </a:defRPr>
            </a:lvl1pPr>
          </a:lstStyle>
          <a:p>
            <a:fld id="{3EBBE1F4-AE36-AD42-8177-96288CD18AD2}" type="slidenum">
              <a:rPr lang="en-US" smtClean="0"/>
              <a:t>‹#›</a:t>
            </a:fld>
            <a:endParaRPr lang="en-US"/>
          </a:p>
        </p:txBody>
      </p:sp>
      <p:sp>
        <p:nvSpPr>
          <p:cNvPr id="23" name="文字方塊 22"/>
          <p:cNvSpPr txBox="1"/>
          <p:nvPr/>
        </p:nvSpPr>
        <p:spPr>
          <a:xfrm>
            <a:off x="0" y="6611967"/>
            <a:ext cx="121919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b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Copyright © NETWORKING AND</a:t>
            </a:r>
            <a:r>
              <a:rPr lang="en-US" altLang="zh-TW" sz="1000" b="0" baseline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 SENSING SYSTEMS LABORATORY, CS, NCTU. All rights reserved.</a:t>
            </a:r>
            <a:endParaRPr lang="en-US" altLang="zh-TW" sz="1000" b="0" dirty="0">
              <a:solidFill>
                <a:schemeClr val="bg1">
                  <a:lumMod val="65000"/>
                </a:schemeClr>
              </a:solidFill>
              <a:latin typeface="Tw Cen MT Condensed" panose="020B0606020104020203" pitchFamily="34" charset="0"/>
            </a:endParaRPr>
          </a:p>
        </p:txBody>
      </p:sp>
      <p:grpSp>
        <p:nvGrpSpPr>
          <p:cNvPr id="27" name="群組 26"/>
          <p:cNvGrpSpPr/>
          <p:nvPr/>
        </p:nvGrpSpPr>
        <p:grpSpPr>
          <a:xfrm>
            <a:off x="10965754" y="6381328"/>
            <a:ext cx="135128" cy="468000"/>
            <a:chOff x="10965754" y="6374643"/>
            <a:chExt cx="135128" cy="365125"/>
          </a:xfrm>
        </p:grpSpPr>
        <p:sp>
          <p:nvSpPr>
            <p:cNvPr id="28" name="矩形 27"/>
            <p:cNvSpPr/>
            <p:nvPr/>
          </p:nvSpPr>
          <p:spPr>
            <a:xfrm>
              <a:off x="10965754" y="6374643"/>
              <a:ext cx="66836" cy="3651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9" name="矩形 28"/>
            <p:cNvSpPr/>
            <p:nvPr/>
          </p:nvSpPr>
          <p:spPr>
            <a:xfrm>
              <a:off x="11034046" y="6374643"/>
              <a:ext cx="66836" cy="3651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9" r="13400"/>
          <a:stretch/>
        </p:blipFill>
        <p:spPr>
          <a:xfrm>
            <a:off x="11273884" y="130053"/>
            <a:ext cx="582756" cy="353303"/>
          </a:xfrm>
          <a:prstGeom prst="rect">
            <a:avLst/>
          </a:prstGeom>
          <a:effectLst/>
        </p:spPr>
      </p:pic>
      <p:sp>
        <p:nvSpPr>
          <p:cNvPr id="22" name="標題 1">
            <a:extLst>
              <a:ext uri="{FF2B5EF4-FFF2-40B4-BE49-F238E27FC236}">
                <a16:creationId xmlns:a16="http://schemas.microsoft.com/office/drawing/2014/main" xmlns="" id="{6E193196-9107-784C-A964-C67153D060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361" y="548680"/>
            <a:ext cx="4451128" cy="144016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44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24" name="文字版面配置區 3">
            <a:extLst>
              <a:ext uri="{FF2B5EF4-FFF2-40B4-BE49-F238E27FC236}">
                <a16:creationId xmlns:a16="http://schemas.microsoft.com/office/drawing/2014/main" xmlns="" id="{5922BEEB-F3AC-E443-B34D-CE264A9822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35362" y="2060848"/>
            <a:ext cx="4451127" cy="424847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0">
                <a:solidFill>
                  <a:schemeClr val="accent3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335778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4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 baseline="0">
          <a:solidFill>
            <a:schemeClr val="bg1">
              <a:lumMod val="9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Calibri" panose="020F0502020204030204" pitchFamily="34" charset="0"/>
          <a:ea typeface="微軟正黑體" panose="020B0604030504040204" pitchFamily="34" charset="-12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 baseline="0">
          <a:solidFill>
            <a:schemeClr val="tx1"/>
          </a:solidFill>
          <a:latin typeface="Calibri" panose="020F0502020204030204" pitchFamily="34" charset="0"/>
          <a:ea typeface="微軟正黑體" panose="020B0604030504040204" pitchFamily="34" charset="-12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 baseline="0">
          <a:solidFill>
            <a:schemeClr val="tx1"/>
          </a:solidFill>
          <a:latin typeface="Calibri" panose="020F0502020204030204" pitchFamily="34" charset="0"/>
          <a:ea typeface="微軟正黑體" panose="020B0604030504040204" pitchFamily="34" charset="-12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Calibri" panose="020F0502020204030204" pitchFamily="34" charset="0"/>
          <a:ea typeface="微軟正黑體" panose="020B0604030504040204" pitchFamily="34" charset="-12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Calibri" panose="020F0502020204030204" pitchFamily="34" charset="0"/>
          <a:ea typeface="微軟正黑體" panose="020B0604030504040204" pitchFamily="34" charset="-12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Calibri" panose="020F0502020204030204" pitchFamily="34" charset="0"/>
          <a:ea typeface="微軟正黑體" panose="020B0604030504040204" pitchFamily="34" charset="-12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4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4" Type="http://schemas.openxmlformats.org/officeDocument/2006/relationships/image" Target="../media/image16.gi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4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8.jpg"/><Relationship Id="rId5" Type="http://schemas.openxmlformats.org/officeDocument/2006/relationships/image" Target="../media/image19.jpg"/><Relationship Id="rId6" Type="http://schemas.openxmlformats.org/officeDocument/2006/relationships/image" Target="../media/image17.png"/><Relationship Id="rId7" Type="http://schemas.openxmlformats.org/officeDocument/2006/relationships/image" Target="../media/image18.png"/><Relationship Id="rId8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8.jpg"/><Relationship Id="rId5" Type="http://schemas.openxmlformats.org/officeDocument/2006/relationships/image" Target="../media/image19.jpg"/><Relationship Id="rId6" Type="http://schemas.openxmlformats.org/officeDocument/2006/relationships/image" Target="../media/image17.png"/><Relationship Id="rId7" Type="http://schemas.openxmlformats.org/officeDocument/2006/relationships/image" Target="../media/image18.png"/><Relationship Id="rId8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4" Type="http://schemas.openxmlformats.org/officeDocument/2006/relationships/image" Target="../media/image21.jp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7" Type="http://schemas.openxmlformats.org/officeDocument/2006/relationships/image" Target="../media/image26.png"/><Relationship Id="rId8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4" Type="http://schemas.openxmlformats.org/officeDocument/2006/relationships/image" Target="../media/image21.jp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7" Type="http://schemas.openxmlformats.org/officeDocument/2006/relationships/image" Target="../media/image26.png"/><Relationship Id="rId8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90.png"/><Relationship Id="rId5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10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2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31.xml"/><Relationship Id="rId5" Type="http://schemas.openxmlformats.org/officeDocument/2006/relationships/image" Target="../media/image29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4" Type="http://schemas.openxmlformats.org/officeDocument/2006/relationships/image" Target="../media/image170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NULL" TargetMode="External"/><Relationship Id="rId4" Type="http://schemas.openxmlformats.org/officeDocument/2006/relationships/hyperlink" Target="NULL" TargetMode="External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0.gi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" TargetMode="External"/><Relationship Id="rId4" Type="http://schemas.openxmlformats.org/officeDocument/2006/relationships/hyperlink" Target="https://www.sitebuilderreport.com/stock-up" TargetMode="External"/><Relationship Id="rId5" Type="http://schemas.openxmlformats.org/officeDocument/2006/relationships/hyperlink" Target="https://en.wikipedia.org/wiki/Friis_transmission_equation" TargetMode="External"/><Relationship Id="rId6" Type="http://schemas.openxmlformats.org/officeDocument/2006/relationships/hyperlink" Target="https://en.wikipedia.org/wiki/Path_loss" TargetMode="External"/><Relationship Id="rId7" Type="http://schemas.openxmlformats.org/officeDocument/2006/relationships/hyperlink" Target="https://ccrma.stanford.edu/~jos/fp/Phase_Delay.html" TargetMode="External"/><Relationship Id="rId8" Type="http://schemas.openxmlformats.org/officeDocument/2006/relationships/hyperlink" Target="https://en.wikipedia.org/wiki/Communication_channel" TargetMode="External"/><Relationship Id="rId9" Type="http://schemas.openxmlformats.org/officeDocument/2006/relationships/hyperlink" Target="https://en.wikipedia.org/wiki/Fading" TargetMode="External"/><Relationship Id="rId10" Type="http://schemas.openxmlformats.org/officeDocument/2006/relationships/hyperlink" Target="http://www.sengpielaudio.com/calculator-timedelayphase.html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png"/><Relationship Id="rId3" Type="http://schemas.openxmlformats.org/officeDocument/2006/relationships/image" Target="../media/image32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4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sz="4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Freshman Training Course</a:t>
            </a:r>
            <a:br>
              <a:rPr lang="en-US" altLang="zh-TW" sz="4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TW" sz="6000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Signal</a:t>
            </a:r>
            <a:endParaRPr lang="zh-TW" altLang="en-US" sz="4800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335360" y="4396680"/>
            <a:ext cx="7754198" cy="652815"/>
          </a:xfrm>
        </p:spPr>
        <p:txBody>
          <a:bodyPr/>
          <a:lstStyle/>
          <a:p>
            <a:r>
              <a:rPr lang="en-US" altLang="zh-TW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NCTU NSS-Lab 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2018</a:t>
            </a:r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sz="1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Cheng-Fa Huang</a:t>
            </a:r>
            <a:endParaRPr lang="zh-TW" alt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文字版面配置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2018.08.1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@NCTU EC-614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內容版面配置區 4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Willy Cheng-Fa 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Huang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0426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M-ASK</a:t>
            </a:r>
            <a:endParaRPr kumimoji="1"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35360" y="1700808"/>
            <a:ext cx="11521280" cy="922076"/>
          </a:xfrm>
        </p:spPr>
        <p:txBody>
          <a:bodyPr/>
          <a:lstStyle/>
          <a:p>
            <a:r>
              <a:rPr kumimoji="1" lang="en-US" altLang="zh-TW" sz="3200" dirty="0" smtClean="0">
                <a:latin typeface="Times New Roman" charset="0"/>
                <a:ea typeface="Times New Roman" charset="0"/>
                <a:cs typeface="Times New Roman" charset="0"/>
              </a:rPr>
              <a:t>M-</a:t>
            </a:r>
            <a:r>
              <a:rPr kumimoji="1" lang="en-US" altLang="zh-TW" sz="3200" dirty="0" err="1" smtClean="0">
                <a:latin typeface="Times New Roman" charset="0"/>
                <a:ea typeface="Times New Roman" charset="0"/>
                <a:cs typeface="Times New Roman" charset="0"/>
              </a:rPr>
              <a:t>ary</a:t>
            </a:r>
            <a:r>
              <a:rPr kumimoji="1" lang="en-US" altLang="zh-TW" sz="32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TW" sz="3200" dirty="0">
                <a:latin typeface="Times New Roman" charset="0"/>
                <a:ea typeface="Times New Roman" charset="0"/>
                <a:cs typeface="Times New Roman" charset="0"/>
              </a:rPr>
              <a:t>Amplitude </a:t>
            </a:r>
            <a:r>
              <a:rPr kumimoji="1" lang="en-US" altLang="zh-TW" sz="3200" dirty="0" smtClean="0">
                <a:latin typeface="Times New Roman" charset="0"/>
                <a:ea typeface="Times New Roman" charset="0"/>
                <a:cs typeface="Times New Roman" charset="0"/>
              </a:rPr>
              <a:t>Shift </a:t>
            </a:r>
            <a:r>
              <a:rPr kumimoji="1" lang="en-US" altLang="zh-TW" sz="3200" dirty="0">
                <a:latin typeface="Times New Roman" charset="0"/>
                <a:ea typeface="Times New Roman" charset="0"/>
                <a:cs typeface="Times New Roman" charset="0"/>
              </a:rPr>
              <a:t>Keying</a:t>
            </a:r>
            <a:endParaRPr kumimoji="1" lang="zh-TW" altLang="en-US" sz="32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500" y="2438400"/>
            <a:ext cx="9017000" cy="196850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4634831"/>
            <a:ext cx="10058400" cy="1499936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7844589" y="2622884"/>
            <a:ext cx="385011" cy="8662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7796463" y="2855132"/>
            <a:ext cx="498855" cy="707886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r>
              <a:rPr kumimoji="1" lang="en-US" altLang="zh-TW" sz="40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if</a:t>
            </a:r>
            <a:endParaRPr kumimoji="1" lang="zh-TW" altLang="en-US" sz="40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7844594" y="3588755"/>
            <a:ext cx="2759906" cy="8662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" name="文字方塊 8"/>
          <p:cNvSpPr txBox="1"/>
          <p:nvPr/>
        </p:nvSpPr>
        <p:spPr>
          <a:xfrm>
            <a:off x="7876674" y="3530204"/>
            <a:ext cx="2377574" cy="769441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r>
              <a:rPr kumimoji="1" lang="en-US" altLang="zh-TW" sz="44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otherwise</a:t>
            </a:r>
            <a:endParaRPr kumimoji="1" lang="zh-TW" altLang="en-US" sz="40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882883" y="5260308"/>
            <a:ext cx="8945538" cy="7801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5" name="矩形 14"/>
          <p:cNvSpPr/>
          <p:nvPr/>
        </p:nvSpPr>
        <p:spPr>
          <a:xfrm>
            <a:off x="-102594" y="4490162"/>
            <a:ext cx="2759906" cy="8662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2" name="文字方塊 11"/>
          <p:cNvSpPr txBox="1"/>
          <p:nvPr/>
        </p:nvSpPr>
        <p:spPr>
          <a:xfrm>
            <a:off x="1156580" y="4677627"/>
            <a:ext cx="1500732" cy="738664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r>
              <a:rPr kumimoji="1" lang="en-US" altLang="zh-TW" sz="42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where</a:t>
            </a:r>
            <a:endParaRPr kumimoji="1" lang="zh-TW" altLang="en-US" sz="42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1881477" y="5370640"/>
            <a:ext cx="9046066" cy="692497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r>
              <a:rPr kumimoji="1" lang="en-US" altLang="zh-TW" sz="39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i</a:t>
            </a:r>
            <a:r>
              <a:rPr kumimoji="1" lang="en-US" altLang="zh-TW" sz="39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s the amplitude corresponding</a:t>
            </a:r>
            <a:r>
              <a:rPr kumimoji="1" lang="en-US" altLang="zh-TW" sz="3900" b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 to bit pattern</a:t>
            </a:r>
            <a:endParaRPr kumimoji="1" lang="zh-TW" altLang="en-US" sz="39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3241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8" t="2862" r="4696"/>
          <a:stretch/>
        </p:blipFill>
        <p:spPr>
          <a:xfrm>
            <a:off x="3994479" y="156403"/>
            <a:ext cx="7170821" cy="6713621"/>
          </a:xfrm>
          <a:prstGeom prst="rect">
            <a:avLst/>
          </a:prstGeom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t>11</a:t>
            </a:fld>
            <a:endParaRPr lang="en-US"/>
          </a:p>
        </p:txBody>
      </p:sp>
      <p:sp>
        <p:nvSpPr>
          <p:cNvPr id="4" name="矩形 3"/>
          <p:cNvSpPr/>
          <p:nvPr/>
        </p:nvSpPr>
        <p:spPr>
          <a:xfrm>
            <a:off x="0" y="2774549"/>
            <a:ext cx="373211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TW" sz="4000" dirty="0">
                <a:latin typeface="Times New Roman" charset="0"/>
                <a:ea typeface="Times New Roman" charset="0"/>
                <a:cs typeface="Times New Roman" charset="0"/>
              </a:rPr>
              <a:t>Example: 4-ASK</a:t>
            </a:r>
            <a:endParaRPr lang="zh-TW" altLang="en-US" sz="4000" dirty="0"/>
          </a:p>
        </p:txBody>
      </p:sp>
    </p:spTree>
    <p:extLst>
      <p:ext uri="{BB962C8B-B14F-4D97-AF65-F5344CB8AC3E}">
        <p14:creationId xmlns:p14="http://schemas.microsoft.com/office/powerpoint/2010/main" val="1193078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Pros and Cons</a:t>
            </a:r>
            <a:endParaRPr kumimoji="1"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35360" y="1700808"/>
            <a:ext cx="5151040" cy="46805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kumimoji="1" lang="en-US" altLang="zh-TW" sz="3200" dirty="0" smtClean="0">
                <a:latin typeface="Times New Roman" charset="0"/>
                <a:ea typeface="Times New Roman" charset="0"/>
                <a:cs typeface="Times New Roman" charset="0"/>
              </a:rPr>
              <a:t>Pros</a:t>
            </a:r>
          </a:p>
          <a:p>
            <a:pPr lvl="1">
              <a:buFont typeface="Wingdings" charset="2"/>
              <a:buChar char="Ø"/>
            </a:pPr>
            <a:r>
              <a:rPr kumimoji="1" lang="en-US" altLang="zh-TW" sz="3200" dirty="0" smtClean="0">
                <a:latin typeface="Times New Roman" charset="0"/>
                <a:ea typeface="Times New Roman" charset="0"/>
                <a:cs typeface="Times New Roman" charset="0"/>
              </a:rPr>
              <a:t>Easy to implement</a:t>
            </a:r>
          </a:p>
          <a:p>
            <a:pPr lvl="1">
              <a:buFont typeface="Wingdings" charset="2"/>
              <a:buChar char="Ø"/>
            </a:pPr>
            <a:r>
              <a:rPr kumimoji="1" lang="en-US" altLang="zh-TW" sz="3200" dirty="0" smtClean="0">
                <a:latin typeface="Times New Roman" charset="0"/>
                <a:ea typeface="Times New Roman" charset="0"/>
                <a:cs typeface="Times New Roman" charset="0"/>
              </a:rPr>
              <a:t>Energy efficient</a:t>
            </a:r>
          </a:p>
          <a:p>
            <a:pPr lvl="1">
              <a:buFont typeface="Wingdings" charset="2"/>
              <a:buChar char="Ø"/>
            </a:pPr>
            <a:endParaRPr kumimoji="1" lang="en-US" altLang="zh-TW" sz="3200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pPr>
              <a:lnSpc>
                <a:spcPct val="150000"/>
              </a:lnSpc>
            </a:pPr>
            <a:r>
              <a:rPr kumimoji="1" lang="en-US" altLang="zh-TW" sz="3200" dirty="0" smtClean="0">
                <a:latin typeface="Times New Roman" charset="0"/>
                <a:ea typeface="Times New Roman" charset="0"/>
                <a:cs typeface="Times New Roman" charset="0"/>
              </a:rPr>
              <a:t>Cons</a:t>
            </a:r>
            <a:endParaRPr kumimoji="1" lang="en-US" altLang="zh-TW" sz="32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lvl="1">
              <a:buFont typeface="Wingdings" charset="2"/>
              <a:buChar char="Ø"/>
            </a:pPr>
            <a:r>
              <a:rPr kumimoji="1" lang="en-US" altLang="zh-TW" sz="3200" dirty="0" smtClean="0">
                <a:latin typeface="Times New Roman" charset="0"/>
                <a:ea typeface="Times New Roman" charset="0"/>
                <a:cs typeface="Times New Roman" charset="0"/>
              </a:rPr>
              <a:t>Low data rate</a:t>
            </a:r>
            <a:endParaRPr kumimoji="1" lang="en-US" altLang="zh-TW" sz="32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lvl="1">
              <a:buFont typeface="Wingdings" charset="2"/>
              <a:buChar char="Ø"/>
            </a:pPr>
            <a:r>
              <a:rPr kumimoji="1" lang="en-US" altLang="zh-TW" sz="3200" dirty="0" smtClean="0">
                <a:latin typeface="Times New Roman" charset="0"/>
                <a:ea typeface="Times New Roman" charset="0"/>
                <a:cs typeface="Times New Roman" charset="0"/>
              </a:rPr>
              <a:t>High error probability</a:t>
            </a:r>
            <a:endParaRPr kumimoji="1" lang="en-US" altLang="zh-TW" sz="32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>
              <a:buFont typeface="Wingdings" charset="2"/>
              <a:buChar char="Ø"/>
            </a:pPr>
            <a:endParaRPr kumimoji="1" lang="en-US" altLang="zh-TW" sz="3200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endParaRPr kumimoji="1" lang="zh-TW" altLang="en-US" sz="32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5880" y="1885528"/>
            <a:ext cx="4279900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162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Channel Analysis</a:t>
            </a:r>
            <a:endParaRPr kumimoji="1"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en-US" altLang="zh-TW" sz="36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Channel in Frequency domain</a:t>
                </a:r>
              </a:p>
              <a:p>
                <a:endParaRPr kumimoji="1" lang="en-US" altLang="zh-TW" sz="3200" dirty="0">
                  <a:solidFill>
                    <a:srgbClr val="FF000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pPr marL="11112" indent="0">
                  <a:buNone/>
                </a:pPr>
                <a:endParaRPr kumimoji="1" lang="en-US" altLang="zh-TW" sz="3200" dirty="0" smtClean="0">
                  <a:solidFill>
                    <a:srgbClr val="FF000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pPr marL="11112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groupChr>
                        <m:groupChrPr>
                          <m:chr m:val="⇒"/>
                          <m:pos m:val="top"/>
                          <m:ctrlPr>
                            <a:rPr kumimoji="1" lang="en-US" altLang="zh-TW" sz="4800" b="0" i="1" smtClean="0">
                              <a:latin typeface="Cambria Math" charset="0"/>
                            </a:rPr>
                          </m:ctrlPr>
                        </m:groupChrPr>
                        <m:e/>
                      </m:groupChr>
                      <m:r>
                        <a:rPr kumimoji="1" lang="en-US" altLang="zh-TW" sz="4800" b="0" i="1" smtClean="0">
                          <a:latin typeface="Cambria Math" charset="0"/>
                        </a:rPr>
                        <m:t>𝑌</m:t>
                      </m:r>
                      <m:d>
                        <m:dPr>
                          <m:ctrlPr>
                            <a:rPr kumimoji="1" lang="en-US" altLang="zh-TW" sz="48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kumimoji="1" lang="en-US" altLang="zh-TW" sz="4800" b="0" i="1" smtClean="0">
                              <a:latin typeface="Cambria Math" charset="0"/>
                            </a:rPr>
                            <m:t>𝑓</m:t>
                          </m:r>
                        </m:e>
                      </m:d>
                      <m:r>
                        <a:rPr kumimoji="1" lang="en-US" altLang="zh-TW" sz="4800" b="0" i="1" smtClean="0">
                          <a:latin typeface="Cambria Math" charset="0"/>
                        </a:rPr>
                        <m:t>=</m:t>
                      </m:r>
                      <m:r>
                        <a:rPr kumimoji="1" lang="en-US" altLang="zh-TW" sz="4800" b="0" i="1" smtClean="0">
                          <a:solidFill>
                            <a:schemeClr val="accent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𝛼</m:t>
                      </m:r>
                      <m:r>
                        <a:rPr kumimoji="1" lang="en-US" altLang="zh-TW" sz="4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∙</m:t>
                      </m:r>
                      <m:sSup>
                        <m:sSupPr>
                          <m:ctrlPr>
                            <a:rPr kumimoji="1" lang="en-US" altLang="zh-TW" sz="4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TW" sz="48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𝑒</m:t>
                          </m:r>
                        </m:e>
                        <m:sup>
                          <m:r>
                            <a:rPr kumimoji="1" lang="en-US" altLang="zh-TW" sz="48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</m:t>
                          </m:r>
                          <m:r>
                            <a:rPr kumimoji="1" lang="en-US" altLang="zh-TW" sz="4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  <m:r>
                            <a:rPr kumimoji="1" lang="en-US" altLang="zh-TW" sz="48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𝑗</m:t>
                          </m:r>
                          <m:r>
                            <a:rPr kumimoji="1" lang="en-US" altLang="zh-TW" sz="4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𝜋</m:t>
                          </m:r>
                          <m:r>
                            <a:rPr kumimoji="1" lang="en-US" altLang="zh-TW" sz="4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𝑓</m:t>
                          </m:r>
                          <m:sSub>
                            <m:sSubPr>
                              <m:ctrlPr>
                                <a:rPr kumimoji="1" lang="en-US" altLang="zh-TW" sz="4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4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kumimoji="1" lang="en-US" altLang="zh-TW" sz="4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𝑑</m:t>
                              </m:r>
                            </m:sub>
                          </m:sSub>
                        </m:sup>
                      </m:sSup>
                      <m:r>
                        <a:rPr kumimoji="1" lang="en-US" altLang="zh-TW" sz="4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∙</m:t>
                      </m:r>
                      <m:r>
                        <a:rPr kumimoji="1" lang="en-US" altLang="zh-TW" sz="4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𝑆</m:t>
                      </m:r>
                      <m:r>
                        <a:rPr kumimoji="1" lang="en-US" altLang="zh-TW" sz="4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r>
                        <a:rPr kumimoji="1" lang="en-US" altLang="zh-TW" sz="4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𝑓</m:t>
                      </m:r>
                      <m:r>
                        <a:rPr kumimoji="1" lang="en-US" altLang="zh-TW" sz="4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kumimoji="1" lang="en-US" altLang="zh-TW" sz="4800" dirty="0" smtClean="0">
                  <a:solidFill>
                    <a:schemeClr val="accent1"/>
                  </a:solidFill>
                </a:endParaRPr>
              </a:p>
            </p:txBody>
          </p:sp>
        </mc:Choice>
        <mc:Fallback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481" t="-21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5" name="矩形 4"/>
          <p:cNvSpPr/>
          <p:nvPr/>
        </p:nvSpPr>
        <p:spPr>
          <a:xfrm>
            <a:off x="5053263" y="3320713"/>
            <a:ext cx="3056021" cy="134753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2000"/>
          </a:p>
        </p:txBody>
      </p:sp>
    </p:spTree>
    <p:extLst>
      <p:ext uri="{BB962C8B-B14F-4D97-AF65-F5344CB8AC3E}">
        <p14:creationId xmlns:p14="http://schemas.microsoft.com/office/powerpoint/2010/main" val="121594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Channel</a:t>
            </a:r>
            <a:endParaRPr kumimoji="1"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Signal is sent in time domain, but </a:t>
                </a:r>
                <a:r>
                  <a:rPr kumimoji="1" lang="en-US" altLang="zh-TW" sz="3200" dirty="0" smtClean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processed in frequency domain</a:t>
                </a:r>
                <a:r>
                  <a:rPr kumimoji="1"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.</a:t>
                </a:r>
              </a:p>
              <a:p>
                <a:pPr>
                  <a:lnSpc>
                    <a:spcPct val="150000"/>
                  </a:lnSpc>
                </a:pPr>
                <a:r>
                  <a:rPr kumimoji="1" lang="en-US" altLang="zh-TW" sz="3200" b="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Signal in frequency domain</a:t>
                </a:r>
              </a:p>
              <a:p>
                <a:pPr marL="11112" indent="0">
                  <a:lnSpc>
                    <a:spcPct val="150000"/>
                  </a:lnSpc>
                  <a:buNone/>
                </a:pPr>
                <a:r>
                  <a:rPr kumimoji="1" lang="en-US" altLang="zh-TW" sz="3200" b="0" dirty="0" smtClean="0">
                    <a:ea typeface="Times New Roman" charset="0"/>
                    <a:cs typeface="Times New Roman" charset="0"/>
                  </a:rPr>
                  <a:t>			</a:t>
                </a:r>
                <a14:m>
                  <m:oMath xmlns:m="http://schemas.openxmlformats.org/officeDocument/2006/math">
                    <m:r>
                      <a:rPr kumimoji="1" lang="en-US" altLang="zh-TW" sz="4000" b="0" i="1" smtClean="0">
                        <a:latin typeface="Cambria Math" charset="0"/>
                        <a:ea typeface="Times New Roman" charset="0"/>
                        <a:cs typeface="Times New Roman" charset="0"/>
                      </a:rPr>
                      <m:t>𝑌</m:t>
                    </m:r>
                    <m:r>
                      <a:rPr kumimoji="1" lang="en-US" altLang="zh-TW" sz="4000" b="0" i="1" smtClean="0">
                        <a:latin typeface="Cambria Math" charset="0"/>
                        <a:ea typeface="Times New Roman" charset="0"/>
                        <a:cs typeface="Times New Roman" charset="0"/>
                      </a:rPr>
                      <m:t>=</m:t>
                    </m:r>
                    <m:r>
                      <a:rPr kumimoji="1" lang="en-US" altLang="zh-TW" sz="4000" b="0" i="1" smtClean="0">
                        <a:latin typeface="Cambria Math" charset="0"/>
                        <a:ea typeface="Times New Roman" charset="0"/>
                        <a:cs typeface="Times New Roman" charset="0"/>
                      </a:rPr>
                      <m:t>h</m:t>
                    </m:r>
                    <m:r>
                      <a:rPr kumimoji="1" lang="en-US" altLang="zh-TW" sz="40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∙</m:t>
                    </m:r>
                    <m:r>
                      <a:rPr kumimoji="1" lang="en-US" altLang="zh-TW" sz="4000" b="0" i="1" smtClean="0">
                        <a:latin typeface="Cambria Math" charset="0"/>
                        <a:ea typeface="Times New Roman" charset="0"/>
                        <a:cs typeface="Times New Roman" charset="0"/>
                      </a:rPr>
                      <m:t>𝑋</m:t>
                    </m:r>
                    <m:r>
                      <a:rPr kumimoji="1" lang="en-US" altLang="zh-TW" sz="4000" b="0" i="1" smtClean="0">
                        <a:latin typeface="Cambria Math" charset="0"/>
                        <a:ea typeface="Times New Roman" charset="0"/>
                        <a:cs typeface="Times New Roman" charset="0"/>
                      </a:rPr>
                      <m:t>=</m:t>
                    </m:r>
                    <m:r>
                      <a:rPr kumimoji="1" lang="en-US" altLang="zh-TW" sz="4000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  <m:r>
                      <a:rPr kumimoji="1" lang="en-US" altLang="zh-TW" sz="4000" i="1">
                        <a:latin typeface="Cambria Math" charset="0"/>
                        <a:ea typeface="Cambria Math" charset="0"/>
                        <a:cs typeface="Cambria Math" charset="0"/>
                      </a:rPr>
                      <m:t>∙</m:t>
                    </m:r>
                    <m:sSup>
                      <m:sSupPr>
                        <m:ctrlPr>
                          <a:rPr kumimoji="1" lang="en-US" altLang="zh-TW" sz="4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kumimoji="1" lang="en-US" altLang="zh-TW" sz="40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𝑒</m:t>
                        </m:r>
                      </m:e>
                      <m:sup>
                        <m:r>
                          <a:rPr kumimoji="1" lang="en-US" altLang="zh-TW" sz="40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</m:t>
                        </m:r>
                        <m:r>
                          <a:rPr kumimoji="1" lang="en-US" altLang="zh-TW" sz="4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  <m:r>
                          <a:rPr kumimoji="1" lang="en-US" altLang="zh-TW" sz="40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𝑗</m:t>
                        </m:r>
                        <m:r>
                          <a:rPr kumimoji="1" lang="en-US" altLang="zh-TW" sz="4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𝜋</m:t>
                        </m:r>
                        <m:r>
                          <a:rPr kumimoji="1" lang="en-US" altLang="zh-TW" sz="4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𝑓</m:t>
                        </m:r>
                        <m:sSub>
                          <m:sSubPr>
                            <m:ctrlPr>
                              <a:rPr kumimoji="1" lang="en-US" altLang="zh-TW" sz="4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4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e>
                          <m:sub>
                            <m:r>
                              <a:rPr kumimoji="1" lang="en-US" altLang="zh-TW" sz="4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𝑑</m:t>
                            </m:r>
                          </m:sub>
                        </m:sSub>
                      </m:sup>
                    </m:sSup>
                    <m:r>
                      <a:rPr kumimoji="1" lang="en-US" altLang="zh-TW" sz="40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∙</m:t>
                    </m:r>
                    <m:r>
                      <a:rPr kumimoji="1" lang="en-US" altLang="zh-TW" sz="40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𝑋</m:t>
                    </m:r>
                  </m:oMath>
                </a14:m>
                <a:endParaRPr kumimoji="1" lang="en-US" altLang="zh-TW" sz="4000" b="0" i="1" dirty="0" smtClean="0">
                  <a:latin typeface="Cambria Math" charset="0"/>
                  <a:ea typeface="Cambria Math" charset="0"/>
                  <a:cs typeface="Cambria Math" charset="0"/>
                </a:endParaRPr>
              </a:p>
              <a:p>
                <a:pPr marL="11112" indent="0">
                  <a:lnSpc>
                    <a:spcPct val="150000"/>
                  </a:lnSpc>
                  <a:buNone/>
                </a:pPr>
                <a:r>
                  <a:rPr kumimoji="1" lang="en-US" altLang="zh-TW" sz="3600" b="0" dirty="0" smtClean="0">
                    <a:ea typeface="Cambria Math" charset="0"/>
                    <a:cs typeface="Cambria Math" charset="0"/>
                  </a:rPr>
                  <a:t>      	</a:t>
                </a:r>
                <a:r>
                  <a:rPr kumimoji="1" lang="en-US" altLang="zh-TW" sz="3600" dirty="0">
                    <a:solidFill>
                      <a:schemeClr val="accent1"/>
                    </a:solidFill>
                    <a:ea typeface="Cambria Math" charset="0"/>
                    <a:cs typeface="Cambria Math" charset="0"/>
                  </a:rPr>
                  <a:t>C</a:t>
                </a:r>
                <a:r>
                  <a:rPr kumimoji="1" lang="en-US" altLang="zh-TW" sz="3600" b="0" dirty="0" smtClean="0">
                    <a:solidFill>
                      <a:schemeClr val="accent1"/>
                    </a:solidFill>
                    <a:ea typeface="Cambria Math" charset="0"/>
                    <a:cs typeface="Cambria Math" charset="0"/>
                  </a:rPr>
                  <a:t>hannel</a:t>
                </a:r>
                <a:r>
                  <a:rPr kumimoji="1" lang="en-US" altLang="zh-TW" sz="3600" b="0" dirty="0" smtClean="0">
                    <a:ea typeface="Cambria Math" charset="0"/>
                    <a:cs typeface="Cambria Math" charset="0"/>
                  </a:rPr>
                  <a:t>	    </a:t>
                </a:r>
                <a14:m>
                  <m:oMath xmlns:m="http://schemas.openxmlformats.org/officeDocument/2006/math">
                    <m:r>
                      <a:rPr kumimoji="1" lang="en-US" altLang="zh-TW" sz="40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h</m:t>
                    </m:r>
                    <m:r>
                      <a:rPr kumimoji="1" lang="en-US" altLang="zh-TW" sz="40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kumimoji="1" lang="en-US" altLang="zh-TW" sz="4000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  <m:r>
                      <a:rPr kumimoji="1" lang="en-US" altLang="zh-TW" sz="4000" i="1">
                        <a:latin typeface="Cambria Math" charset="0"/>
                        <a:ea typeface="Cambria Math" charset="0"/>
                        <a:cs typeface="Cambria Math" charset="0"/>
                      </a:rPr>
                      <m:t>∙</m:t>
                    </m:r>
                    <m:sSup>
                      <m:sSupPr>
                        <m:ctrlPr>
                          <a:rPr kumimoji="1" lang="en-US" altLang="zh-TW" sz="4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kumimoji="1" lang="en-US" altLang="zh-TW" sz="40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𝑒</m:t>
                        </m:r>
                      </m:e>
                      <m:sup>
                        <m:r>
                          <a:rPr kumimoji="1" lang="en-US" altLang="zh-TW" sz="40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</m:t>
                        </m:r>
                        <m:r>
                          <a:rPr kumimoji="1" lang="en-US" altLang="zh-TW" sz="4000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  <m:r>
                          <a:rPr kumimoji="1" lang="en-US" altLang="zh-TW" sz="40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𝑗</m:t>
                        </m:r>
                        <m:r>
                          <a:rPr kumimoji="1" lang="en-US" altLang="zh-TW" sz="4000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𝜋</m:t>
                        </m:r>
                        <m:r>
                          <a:rPr kumimoji="1" lang="en-US" altLang="zh-TW" sz="4000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𝑓</m:t>
                        </m:r>
                        <m:sSub>
                          <m:sSubPr>
                            <m:ctrlPr>
                              <a:rPr kumimoji="1" lang="en-US" altLang="zh-TW" sz="4000" i="1">
                                <a:solidFill>
                                  <a:srgbClr val="FF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4000" i="1">
                                <a:solidFill>
                                  <a:srgbClr val="FF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e>
                          <m:sub>
                            <m:r>
                              <a:rPr kumimoji="1" lang="en-US" altLang="zh-TW" sz="4000" i="1">
                                <a:solidFill>
                                  <a:srgbClr val="FF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𝑑</m:t>
                            </m:r>
                          </m:sub>
                        </m:sSub>
                      </m:sup>
                    </m:sSup>
                  </m:oMath>
                </a14:m>
                <a:endParaRPr kumimoji="1" lang="en-US" altLang="zh-TW" sz="3600" dirty="0" smtClean="0">
                  <a:latin typeface="Cambria Math" charset="0"/>
                  <a:ea typeface="Cambria Math" charset="0"/>
                  <a:cs typeface="Cambria Math" charset="0"/>
                </a:endParaRPr>
              </a:p>
              <a:p>
                <a:pPr marL="11112" indent="0">
                  <a:lnSpc>
                    <a:spcPct val="150000"/>
                  </a:lnSpc>
                  <a:buNone/>
                </a:pPr>
                <a:r>
                  <a:rPr kumimoji="1" lang="en-US" altLang="zh-TW" sz="4000" dirty="0" smtClean="0">
                    <a:ea typeface="Cambria Math" charset="0"/>
                    <a:cs typeface="Cambria Math" charset="0"/>
                  </a:rPr>
                  <a:t>	</a:t>
                </a:r>
                <a:r>
                  <a:rPr kumimoji="1" lang="en-US" altLang="zh-TW" sz="4000" dirty="0" smtClean="0">
                    <a:solidFill>
                      <a:srgbClr val="FF0000"/>
                    </a:solidFill>
                    <a:ea typeface="Cambria Math" charset="0"/>
                    <a:cs typeface="Cambria Math" charset="0"/>
                  </a:rPr>
                  <a:t>Phase</a:t>
                </a:r>
                <a:r>
                  <a:rPr kumimoji="1" lang="en-US" altLang="zh-TW" sz="4000" dirty="0" smtClean="0">
                    <a:ea typeface="Cambria Math" charset="0"/>
                    <a:cs typeface="Cambria Math" charset="0"/>
                  </a:rPr>
                  <a:t> 	  	</a:t>
                </a:r>
                <a14:m>
                  <m:oMath xmlns:m="http://schemas.openxmlformats.org/officeDocument/2006/math">
                    <m:r>
                      <a:rPr kumimoji="1" lang="en-US" altLang="zh-TW" sz="36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𝜑</m:t>
                    </m:r>
                    <m:r>
                      <a:rPr kumimoji="1" lang="en-US" altLang="zh-TW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kumimoji="1" lang="en-US" altLang="zh-TW" sz="4000" i="1" smtClean="0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2</m:t>
                    </m:r>
                    <m:r>
                      <a:rPr kumimoji="1" lang="en-US" altLang="zh-TW" sz="4000" i="1" smtClean="0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𝜋</m:t>
                    </m:r>
                    <m:r>
                      <a:rPr kumimoji="1" lang="en-US" altLang="zh-TW" sz="4000" i="1" smtClean="0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𝑓</m:t>
                    </m:r>
                    <m:sSub>
                      <m:sSubPr>
                        <m:ctrlPr>
                          <a:rPr kumimoji="1" lang="en-US" altLang="zh-TW" sz="4000" i="1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kumimoji="1" lang="en-US" altLang="zh-TW" sz="4000" i="1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e>
                      <m:sub>
                        <m:r>
                          <a:rPr kumimoji="1" lang="en-US" altLang="zh-TW" sz="4000" i="1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𝑑</m:t>
                        </m:r>
                      </m:sub>
                    </m:sSub>
                  </m:oMath>
                </a14:m>
                <a:endParaRPr kumimoji="1" lang="zh-TW" altLang="en-US" sz="4400" dirty="0">
                  <a:latin typeface="Cambria Math" charset="0"/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217" t="-185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821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zh-TW" b="0" dirty="0" err="1" smtClean="0">
                <a:effectLst/>
                <a:latin typeface="Times New Roman" charset="0"/>
                <a:ea typeface="Times New Roman" charset="0"/>
                <a:cs typeface="Times New Roman" charset="0"/>
              </a:rPr>
              <a:t>Shannon-Hartley</a:t>
            </a:r>
            <a:r>
              <a:rPr lang="it-IT" altLang="zh-TW" b="0" dirty="0" smtClean="0">
                <a:effectLst/>
                <a:latin typeface="Times New Roman" charset="0"/>
                <a:ea typeface="Times New Roman" charset="0"/>
                <a:cs typeface="Times New Roman" charset="0"/>
              </a:rPr>
              <a:t> Equation</a:t>
            </a:r>
            <a:endParaRPr kumimoji="1"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11112" indent="0">
                  <a:buNone/>
                </a:pPr>
                <a:endParaRPr kumimoji="1" lang="en-US" altLang="zh-TW" sz="4000" b="0" i="1" dirty="0" smtClean="0">
                  <a:latin typeface="Cambria Math" charset="0"/>
                </a:endParaRPr>
              </a:p>
              <a:p>
                <a:pPr marL="11112" indent="0">
                  <a:buNone/>
                </a:pPr>
                <a:endParaRPr kumimoji="1" lang="en-US" altLang="zh-TW" sz="4000" i="1" dirty="0" smtClean="0">
                  <a:latin typeface="Cambria Math" charset="0"/>
                </a:endParaRPr>
              </a:p>
              <a:p>
                <a:pPr marL="1111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4200" b="0" i="1" smtClean="0">
                          <a:latin typeface="Cambria Math" charset="0"/>
                        </a:rPr>
                        <m:t>𝐶</m:t>
                      </m:r>
                      <m:r>
                        <a:rPr kumimoji="1" lang="en-US" altLang="zh-TW" sz="4200" b="0" i="1" smtClean="0">
                          <a:latin typeface="Cambria Math" charset="0"/>
                        </a:rPr>
                        <m:t>=</m:t>
                      </m:r>
                      <m:r>
                        <a:rPr kumimoji="1" lang="en-US" altLang="zh-TW" sz="4200" b="0" i="1" smtClean="0">
                          <a:latin typeface="Cambria Math" charset="0"/>
                        </a:rPr>
                        <m:t>𝐵</m:t>
                      </m:r>
                      <m:sSub>
                        <m:sSubPr>
                          <m:ctrlPr>
                            <a:rPr kumimoji="1" lang="en-US" altLang="zh-TW" sz="42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TW" sz="4200" b="0" i="1" smtClean="0">
                              <a:latin typeface="Cambria Math" charset="0"/>
                            </a:rPr>
                            <m:t>𝑙𝑜𝑔</m:t>
                          </m:r>
                        </m:e>
                        <m:sub>
                          <m:r>
                            <a:rPr kumimoji="1" lang="en-US" altLang="zh-TW" sz="42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kumimoji="1" lang="en-US" altLang="zh-TW" sz="42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kumimoji="1" lang="en-US" altLang="zh-TW" sz="4200" b="0" i="1" smtClean="0">
                              <a:latin typeface="Cambria Math" charset="0"/>
                            </a:rPr>
                            <m:t>1+</m:t>
                          </m:r>
                          <m:f>
                            <m:fPr>
                              <m:ctrlPr>
                                <a:rPr kumimoji="1" lang="mr-IN" altLang="zh-TW" sz="4200" b="0" i="1" smtClean="0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TW" sz="4200" b="0" i="1" smtClean="0">
                                  <a:latin typeface="Cambria Math" charset="0"/>
                                </a:rPr>
                                <m:t>𝑆</m:t>
                              </m:r>
                            </m:num>
                            <m:den>
                              <m:r>
                                <a:rPr kumimoji="1" lang="en-US" altLang="zh-TW" sz="4200" b="0" i="1" smtClean="0">
                                  <a:latin typeface="Cambria Math" charset="0"/>
                                </a:rPr>
                                <m:t>𝑁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kumimoji="1" lang="en-US" altLang="zh-TW" sz="4200" b="0" dirty="0" smtClean="0"/>
              </a:p>
              <a:p>
                <a:pPr marL="11112" indent="0">
                  <a:buNone/>
                </a:pPr>
                <a:endParaRPr kumimoji="1" lang="zh-TW" altLang="en-US" sz="4200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5" name="TextBox 12"/>
          <p:cNvSpPr txBox="1"/>
          <p:nvPr/>
        </p:nvSpPr>
        <p:spPr>
          <a:xfrm>
            <a:off x="2143005" y="5178910"/>
            <a:ext cx="16433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chemeClr val="accent2"/>
                </a:solidFill>
                <a:latin typeface="Times New Roman" charset="0"/>
                <a:ea typeface="Times New Roman" charset="0"/>
                <a:cs typeface="Times New Roman" charset="0"/>
              </a:rPr>
              <a:t>capacity</a:t>
            </a:r>
            <a:endParaRPr lang="en-US" sz="2200" b="1" dirty="0">
              <a:solidFill>
                <a:schemeClr val="accent2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cxnSp>
        <p:nvCxnSpPr>
          <p:cNvPr id="6" name="Straight Arrow Connector 16"/>
          <p:cNvCxnSpPr>
            <a:stCxn id="5" idx="0"/>
          </p:cNvCxnSpPr>
          <p:nvPr/>
        </p:nvCxnSpPr>
        <p:spPr>
          <a:xfrm flipV="1">
            <a:off x="2964705" y="3921322"/>
            <a:ext cx="915189" cy="1257588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12"/>
          <p:cNvSpPr txBox="1"/>
          <p:nvPr/>
        </p:nvSpPr>
        <p:spPr>
          <a:xfrm>
            <a:off x="5015766" y="5178910"/>
            <a:ext cx="21309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accent2"/>
                </a:solidFill>
                <a:latin typeface="Times New Roman" charset="0"/>
                <a:ea typeface="Times New Roman" charset="0"/>
                <a:cs typeface="Times New Roman" charset="0"/>
              </a:rPr>
              <a:t>bandwidth</a:t>
            </a:r>
            <a:endParaRPr lang="en-US" sz="2200" b="1" dirty="0">
              <a:solidFill>
                <a:schemeClr val="accent2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cxnSp>
        <p:nvCxnSpPr>
          <p:cNvPr id="8" name="Straight Arrow Connector 16"/>
          <p:cNvCxnSpPr>
            <a:stCxn id="7" idx="0"/>
          </p:cNvCxnSpPr>
          <p:nvPr/>
        </p:nvCxnSpPr>
        <p:spPr>
          <a:xfrm flipH="1" flipV="1">
            <a:off x="5057472" y="3921322"/>
            <a:ext cx="1023790" cy="1257588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12"/>
          <p:cNvSpPr txBox="1"/>
          <p:nvPr/>
        </p:nvSpPr>
        <p:spPr>
          <a:xfrm>
            <a:off x="8025896" y="5178931"/>
            <a:ext cx="18325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chemeClr val="accent2"/>
                </a:solidFill>
                <a:latin typeface="Times New Roman" charset="0"/>
                <a:ea typeface="Times New Roman" charset="0"/>
                <a:cs typeface="Times New Roman" charset="0"/>
              </a:rPr>
              <a:t>SNR</a:t>
            </a:r>
            <a:endParaRPr lang="en-US" sz="2200" b="1" dirty="0">
              <a:solidFill>
                <a:schemeClr val="accent2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cxnSp>
        <p:nvCxnSpPr>
          <p:cNvPr id="11" name="Straight Arrow Connector 16"/>
          <p:cNvCxnSpPr/>
          <p:nvPr/>
        </p:nvCxnSpPr>
        <p:spPr>
          <a:xfrm flipH="1" flipV="1">
            <a:off x="7772400" y="4235116"/>
            <a:ext cx="1169774" cy="943816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7836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Phase Delay</a:t>
            </a:r>
            <a:endParaRPr kumimoji="1"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335360" y="1700808"/>
                <a:ext cx="9965636" cy="4610906"/>
              </a:xfrm>
            </p:spPr>
            <p:txBody>
              <a:bodyPr/>
              <a:lstStyle/>
              <a:p>
                <a:r>
                  <a:rPr kumimoji="1" lang="en-US" altLang="zh-TW" sz="36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Phase delay in </a:t>
                </a:r>
                <a:r>
                  <a:rPr kumimoji="1" lang="en-US" altLang="zh-TW" sz="3600" dirty="0" smtClean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frequency domain</a:t>
                </a:r>
                <a:r>
                  <a:rPr kumimoji="1" lang="en-US" altLang="zh-TW" sz="36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 is the delay in </a:t>
                </a:r>
                <a:r>
                  <a:rPr kumimoji="1" lang="en-US" altLang="zh-TW" sz="3600" dirty="0" smtClean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time domain</a:t>
                </a:r>
                <a:r>
                  <a:rPr kumimoji="1" lang="en-US" altLang="zh-TW" sz="36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.</a:t>
                </a:r>
              </a:p>
              <a:p>
                <a:pPr marL="11112" indent="0">
                  <a:lnSpc>
                    <a:spcPct val="200000"/>
                  </a:lnSpc>
                  <a:buNone/>
                </a:pPr>
                <a:r>
                  <a:rPr kumimoji="1" lang="en-US" altLang="zh-TW" sz="3600" dirty="0" smtClean="0">
                    <a:ea typeface="Cambria Math" charset="0"/>
                    <a:cs typeface="Cambria Math" charset="0"/>
                  </a:rPr>
                  <a:t>	</a:t>
                </a:r>
                <a14:m>
                  <m:oMath xmlns:m="http://schemas.openxmlformats.org/officeDocument/2006/math">
                    <m:r>
                      <a:rPr kumimoji="1" lang="en-US" altLang="zh-TW" sz="3200" i="1">
                        <a:latin typeface="Cambria Math" charset="0"/>
                        <a:ea typeface="Cambria Math" charset="0"/>
                        <a:cs typeface="Cambria Math" charset="0"/>
                      </a:rPr>
                      <m:t>𝜑</m:t>
                    </m:r>
                    <m:r>
                      <a:rPr kumimoji="1" lang="en-US" altLang="zh-TW" sz="3200" i="1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kumimoji="1" lang="en-US" altLang="zh-TW" sz="3600" i="1">
                        <a:latin typeface="Cambria Math" charset="0"/>
                        <a:ea typeface="Cambria Math" charset="0"/>
                        <a:cs typeface="Cambria Math" charset="0"/>
                      </a:rPr>
                      <m:t>2</m:t>
                    </m:r>
                    <m:r>
                      <a:rPr kumimoji="1" lang="en-US" altLang="zh-TW" sz="3600" i="1">
                        <a:latin typeface="Cambria Math" charset="0"/>
                        <a:ea typeface="Cambria Math" charset="0"/>
                        <a:cs typeface="Cambria Math" charset="0"/>
                      </a:rPr>
                      <m:t>𝜋</m:t>
                    </m:r>
                    <m:r>
                      <a:rPr kumimoji="1" lang="en-US" altLang="zh-TW" sz="3600" i="1">
                        <a:latin typeface="Cambria Math" charset="0"/>
                        <a:ea typeface="Cambria Math" charset="0"/>
                        <a:cs typeface="Cambria Math" charset="0"/>
                      </a:rPr>
                      <m:t>𝑓</m:t>
                    </m:r>
                    <m:sSub>
                      <m:sSubPr>
                        <m:ctrlPr>
                          <a:rPr kumimoji="1" lang="en-US" altLang="zh-TW" sz="360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kumimoji="1" lang="en-US" altLang="zh-TW" sz="36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e>
                      <m:sub>
                        <m:r>
                          <a:rPr kumimoji="1" lang="en-US" altLang="zh-TW" sz="36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𝑑</m:t>
                        </m:r>
                      </m:sub>
                    </m:sSub>
                  </m:oMath>
                </a14:m>
                <a:endParaRPr kumimoji="1" lang="en-US" altLang="zh-TW" sz="3600" dirty="0" smtClean="0"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pPr marL="11112" indent="0">
                  <a:buNone/>
                </a:pPr>
                <a:endParaRPr kumimoji="1" lang="en-US" altLang="zh-TW" sz="3600" i="1" dirty="0" smtClean="0">
                  <a:latin typeface="Cambria Math" charset="0"/>
                </a:endParaRPr>
              </a:p>
              <a:p>
                <a:pPr marL="11112" indent="0">
                  <a:buNone/>
                </a:pPr>
                <a:r>
                  <a:rPr kumimoji="1" lang="en-US" altLang="zh-TW" sz="3600" dirty="0" smtClean="0"/>
                  <a:t>   </a:t>
                </a:r>
                <a14:m>
                  <m:oMath xmlns:m="http://schemas.openxmlformats.org/officeDocument/2006/math">
                    <m:r>
                      <a:rPr kumimoji="1" lang="en-US" altLang="zh-TW" sz="3600" i="1">
                        <a:latin typeface="Cambria Math" charset="0"/>
                      </a:rPr>
                      <m:t>𝑦</m:t>
                    </m:r>
                    <m:d>
                      <m:dPr>
                        <m:ctrlPr>
                          <a:rPr kumimoji="1" lang="en-US" altLang="zh-TW" sz="3600" i="1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TW" sz="3600" i="1">
                            <a:latin typeface="Cambria Math" charset="0"/>
                          </a:rPr>
                          <m:t>𝑡</m:t>
                        </m:r>
                      </m:e>
                    </m:d>
                    <m:r>
                      <a:rPr kumimoji="1" lang="en-US" altLang="zh-TW" sz="3600" i="1">
                        <a:latin typeface="Cambria Math" charset="0"/>
                      </a:rPr>
                      <m:t>= </m:t>
                    </m:r>
                    <m:r>
                      <a:rPr kumimoji="1" lang="en-US" altLang="zh-TW" sz="3600" i="1"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  <m:r>
                      <a:rPr kumimoji="1" lang="en-US" altLang="zh-TW" sz="3600" i="1">
                        <a:latin typeface="Cambria Math" charset="0"/>
                        <a:ea typeface="Cambria Math" charset="0"/>
                        <a:cs typeface="Cambria Math" charset="0"/>
                      </a:rPr>
                      <m:t>∙</m:t>
                    </m:r>
                    <m:r>
                      <a:rPr kumimoji="1" lang="en-US" altLang="zh-TW" sz="3600" i="1">
                        <a:latin typeface="Cambria Math" charset="0"/>
                        <a:ea typeface="Cambria Math" charset="0"/>
                        <a:cs typeface="Cambria Math" charset="0"/>
                      </a:rPr>
                      <m:t>𝑠</m:t>
                    </m:r>
                    <m:d>
                      <m:dPr>
                        <m:ctrlPr>
                          <a:rPr kumimoji="1" lang="en-US" altLang="zh-TW" sz="36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kumimoji="1" lang="en-US" altLang="zh-TW" sz="36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  <m:r>
                          <a:rPr kumimoji="1" lang="en-US" altLang="zh-TW" sz="36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</m:t>
                        </m:r>
                        <m:sSub>
                          <m:sSubPr>
                            <m:ctrlPr>
                              <a:rPr kumimoji="1" lang="en-US" altLang="zh-TW" sz="360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36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e>
                          <m:sub>
                            <m:r>
                              <a:rPr kumimoji="1" lang="en-US" altLang="zh-TW" sz="36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𝑑</m:t>
                            </m:r>
                          </m:sub>
                        </m:sSub>
                      </m:e>
                    </m:d>
                  </m:oMath>
                </a14:m>
                <a:endParaRPr kumimoji="1" lang="en-US" altLang="zh-TW" sz="3600" dirty="0" smtClean="0"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pPr marL="11112" indent="0">
                  <a:buNone/>
                </a:pPr>
                <a:endParaRPr kumimoji="1" lang="en-US" altLang="zh-TW" sz="3600" dirty="0"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pPr marL="11112" indent="0">
                  <a:buNone/>
                </a:pPr>
                <a:r>
                  <a:rPr kumimoji="1" lang="en-US" altLang="zh-TW" sz="3600" b="0" dirty="0" smtClean="0">
                    <a:solidFill>
                      <a:schemeClr val="accent1"/>
                    </a:solidFill>
                    <a:ea typeface="Times New Roman" charset="0"/>
                    <a:cs typeface="Times New Roman" charset="0"/>
                  </a:rPr>
                  <a:t>	</a:t>
                </a:r>
                <a14:m>
                  <m:oMath xmlns:m="http://schemas.openxmlformats.org/officeDocument/2006/math">
                    <m:r>
                      <a:rPr kumimoji="1" lang="en-US" altLang="zh-TW" sz="3600" b="0" i="1" smtClean="0">
                        <a:solidFill>
                          <a:schemeClr val="accent1"/>
                        </a:solidFill>
                        <a:latin typeface="Cambria Math" charset="0"/>
                        <a:ea typeface="Times New Roman" charset="0"/>
                        <a:cs typeface="Times New Roman" charset="0"/>
                      </a:rPr>
                      <m:t>𝑃</m:t>
                    </m:r>
                    <m:d>
                      <m:dPr>
                        <m:ctrlPr>
                          <a:rPr kumimoji="1" lang="en-US" altLang="zh-TW" sz="36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dPr>
                      <m:e>
                        <m:r>
                          <a:rPr kumimoji="1" lang="en-US" altLang="zh-TW" sz="36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𝑓</m:t>
                        </m:r>
                      </m:e>
                    </m:d>
                    <m:r>
                      <a:rPr kumimoji="1" lang="en-US" altLang="zh-TW" sz="3600" b="0" i="1" smtClean="0">
                        <a:latin typeface="Cambria Math" charset="0"/>
                        <a:ea typeface="Times New Roman" charset="0"/>
                        <a:cs typeface="Times New Roman" charset="0"/>
                      </a:rPr>
                      <m:t>=−</m:t>
                    </m:r>
                    <m:f>
                      <m:fPr>
                        <m:ctrlPr>
                          <a:rPr kumimoji="1" lang="mr-IN" altLang="zh-TW" sz="3600" b="0" i="1" smtClean="0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fPr>
                      <m:num>
                        <m:r>
                          <a:rPr kumimoji="1" lang="mr-IN" altLang="zh-TW" sz="3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𝜑</m:t>
                        </m:r>
                      </m:num>
                      <m:den>
                        <m:r>
                          <a:rPr kumimoji="1" lang="mr-IN" altLang="zh-TW" sz="3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𝜔</m:t>
                        </m:r>
                      </m:den>
                    </m:f>
                  </m:oMath>
                </a14:m>
                <a:endParaRPr kumimoji="1" lang="en-US" altLang="zh-TW" sz="3600" dirty="0" smtClean="0"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endParaRPr kumimoji="1" lang="zh-TW" altLang="en-US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5360" y="1700808"/>
                <a:ext cx="9965636" cy="4610906"/>
              </a:xfrm>
              <a:blipFill rotWithShape="0">
                <a:blip r:embed="rId3"/>
                <a:stretch>
                  <a:fillRect l="-1713" t="-2116" b="-26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1598" y="3149802"/>
            <a:ext cx="6139284" cy="2855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94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Channel Fading</a:t>
            </a:r>
            <a:endParaRPr kumimoji="1"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60" name="內容版面配置區 59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1769641"/>
            <a:ext cx="7117527" cy="4611687"/>
          </a:xfrm>
        </p:spPr>
      </p:pic>
      <p:cxnSp>
        <p:nvCxnSpPr>
          <p:cNvPr id="62" name="直線接點 61"/>
          <p:cNvCxnSpPr/>
          <p:nvPr/>
        </p:nvCxnSpPr>
        <p:spPr>
          <a:xfrm>
            <a:off x="5915756" y="4555158"/>
            <a:ext cx="1537131" cy="583227"/>
          </a:xfrm>
          <a:prstGeom prst="line">
            <a:avLst/>
          </a:prstGeom>
          <a:ln w="12700">
            <a:solidFill>
              <a:srgbClr val="F60F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文字方塊 68"/>
          <p:cNvSpPr txBox="1"/>
          <p:nvPr/>
        </p:nvSpPr>
        <p:spPr>
          <a:xfrm>
            <a:off x="6795896" y="4410655"/>
            <a:ext cx="4575290" cy="1015663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lang="en-US" altLang="zh-TW" sz="2800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Fluctuation of the local mean: </a:t>
            </a:r>
            <a:endParaRPr lang="en-US" altLang="zh-TW" sz="2800" dirty="0" smtClean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pPr algn="ctr"/>
            <a:r>
              <a:rPr lang="en-US" altLang="zh-TW" sz="3200" b="1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Large-scale</a:t>
            </a:r>
            <a:r>
              <a:rPr lang="en-US" altLang="zh-TW" sz="320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TW" sz="280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fading</a:t>
            </a:r>
            <a:endParaRPr lang="en-US" altLang="zh-TW" sz="2800" dirty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cxnSp>
        <p:nvCxnSpPr>
          <p:cNvPr id="71" name="直線箭頭接點 70"/>
          <p:cNvCxnSpPr/>
          <p:nvPr/>
        </p:nvCxnSpPr>
        <p:spPr>
          <a:xfrm flipV="1">
            <a:off x="6206515" y="2909152"/>
            <a:ext cx="1246372" cy="506496"/>
          </a:xfrm>
          <a:prstGeom prst="straightConnector1">
            <a:avLst/>
          </a:prstGeom>
          <a:ln w="12700">
            <a:headEnd type="triangle" w="lg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文字方塊 75"/>
          <p:cNvSpPr txBox="1"/>
          <p:nvPr/>
        </p:nvSpPr>
        <p:spPr>
          <a:xfrm>
            <a:off x="6805101" y="2147219"/>
            <a:ext cx="4575290" cy="1015663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lang="en-US" altLang="zh-TW" sz="2800" dirty="0">
                <a:solidFill>
                  <a:schemeClr val="accent1"/>
                </a:solidFill>
                <a:latin typeface="Times New Roman" charset="0"/>
                <a:ea typeface="Times New Roman" charset="0"/>
                <a:cs typeface="Times New Roman" charset="0"/>
              </a:rPr>
              <a:t>Fluctuation of the local mean: </a:t>
            </a:r>
          </a:p>
          <a:p>
            <a:pPr algn="ctr"/>
            <a:r>
              <a:rPr lang="en-US" altLang="zh-TW" sz="3200" b="1" dirty="0" smtClean="0">
                <a:solidFill>
                  <a:schemeClr val="accent1"/>
                </a:solidFill>
                <a:latin typeface="Times New Roman" charset="0"/>
                <a:ea typeface="Times New Roman" charset="0"/>
                <a:cs typeface="Times New Roman" charset="0"/>
              </a:rPr>
              <a:t>Small-scale</a:t>
            </a:r>
            <a:r>
              <a:rPr lang="en-US" altLang="zh-TW" sz="3200" dirty="0" smtClean="0">
                <a:solidFill>
                  <a:schemeClr val="accent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TW" sz="2800" dirty="0" smtClean="0">
                <a:solidFill>
                  <a:schemeClr val="accent1"/>
                </a:solidFill>
                <a:latin typeface="Times New Roman" charset="0"/>
                <a:ea typeface="Times New Roman" charset="0"/>
                <a:cs typeface="Times New Roman" charset="0"/>
              </a:rPr>
              <a:t>fading</a:t>
            </a:r>
            <a:endParaRPr lang="en-US" altLang="zh-TW" sz="2800" dirty="0">
              <a:solidFill>
                <a:schemeClr val="accent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文字方塊 76"/>
              <p:cNvSpPr txBox="1"/>
              <p:nvPr/>
            </p:nvSpPr>
            <p:spPr>
              <a:xfrm>
                <a:off x="7267467" y="5609783"/>
                <a:ext cx="3632148" cy="954107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ctr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2800" b="0" i="1" baseline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charset="0"/>
                            <a:ea typeface="微軟正黑體" panose="020B0604030504040204" pitchFamily="34" charset="-12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kumimoji="1" lang="en-US" altLang="zh-TW" sz="2800" b="0" i="1" baseline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charset="0"/>
                            <a:ea typeface="微軟正黑體" panose="020B0604030504040204" pitchFamily="34" charset="-120"/>
                            <a:cs typeface="Arial" panose="020B0604020202020204" pitchFamily="34" charset="0"/>
                          </a:rPr>
                          <m:t>𝑃</m:t>
                        </m:r>
                      </m:e>
                      <m:sub>
                        <m:r>
                          <a:rPr kumimoji="1" lang="en-US" altLang="zh-TW" sz="2800" b="0" i="1" baseline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charset="0"/>
                            <a:ea typeface="微軟正黑體" panose="020B0604030504040204" pitchFamily="34" charset="-120"/>
                            <a:cs typeface="Arial" panose="020B0604020202020204" pitchFamily="34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kumimoji="1" lang="en-US" altLang="zh-TW" sz="2800" b="0" baseline="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  <a:ea typeface="微軟正黑體" panose="020B0604030504040204" pitchFamily="34" charset="-120"/>
                    <a:cs typeface="Arial" panose="020B0604020202020204" pitchFamily="34" charset="0"/>
                  </a:rPr>
                  <a:t> : transmission power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28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charset="0"/>
                            <a:ea typeface="微軟正黑體" panose="020B0604030504040204" pitchFamily="34" charset="-12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kumimoji="1" lang="en-US" altLang="zh-TW" sz="28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charset="0"/>
                            <a:ea typeface="微軟正黑體" panose="020B0604030504040204" pitchFamily="34" charset="-120"/>
                            <a:cs typeface="Arial" panose="020B0604020202020204" pitchFamily="34" charset="0"/>
                          </a:rPr>
                          <m:t>𝑃</m:t>
                        </m:r>
                      </m:e>
                      <m:sub>
                        <m:r>
                          <a:rPr kumimoji="1" lang="en-US" altLang="zh-TW" sz="28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charset="0"/>
                            <a:ea typeface="微軟正黑體" panose="020B0604030504040204" pitchFamily="34" charset="-120"/>
                            <a:cs typeface="Arial" panose="020B0604020202020204" pitchFamily="34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kumimoji="1" lang="en-US" altLang="zh-TW" sz="2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  <a:ea typeface="微軟正黑體" panose="020B0604030504040204" pitchFamily="34" charset="-120"/>
                    <a:cs typeface="Arial" panose="020B0604020202020204" pitchFamily="34" charset="0"/>
                  </a:rPr>
                  <a:t> : </a:t>
                </a:r>
                <a:r>
                  <a:rPr kumimoji="1" lang="en-US" altLang="zh-TW" sz="2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  <a:ea typeface="微軟正黑體" panose="020B0604030504040204" pitchFamily="34" charset="-120"/>
                    <a:cs typeface="Arial" panose="020B0604020202020204" pitchFamily="34" charset="0"/>
                  </a:rPr>
                  <a:t>received </a:t>
                </a:r>
                <a:r>
                  <a:rPr kumimoji="1" lang="en-US" altLang="zh-TW" sz="2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  <a:ea typeface="微軟正黑體" panose="020B0604030504040204" pitchFamily="34" charset="-120"/>
                    <a:cs typeface="Arial" panose="020B0604020202020204" pitchFamily="34" charset="0"/>
                  </a:rPr>
                  <a:t>power</a:t>
                </a:r>
                <a:endParaRPr kumimoji="1" lang="zh-TW" altLang="en-US" sz="2800" b="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77" name="文字方塊 7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7467" y="5609783"/>
                <a:ext cx="3632148" cy="954107"/>
              </a:xfrm>
              <a:prstGeom prst="rect">
                <a:avLst/>
              </a:prstGeom>
              <a:blipFill rotWithShape="0">
                <a:blip r:embed="rId4"/>
                <a:stretch>
                  <a:fillRect t="-5732" r="-2349" b="-1783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70010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t>18</a:t>
            </a:fld>
            <a:endParaRPr lang="en-US"/>
          </a:p>
        </p:txBody>
      </p:sp>
      <p:sp>
        <p:nvSpPr>
          <p:cNvPr id="3" name="矩形 2"/>
          <p:cNvSpPr/>
          <p:nvPr/>
        </p:nvSpPr>
        <p:spPr>
          <a:xfrm>
            <a:off x="0" y="-148281"/>
            <a:ext cx="12282616" cy="7364627"/>
          </a:xfrm>
          <a:prstGeom prst="rect">
            <a:avLst/>
          </a:prstGeom>
          <a:solidFill>
            <a:schemeClr val="tx1">
              <a:lumMod val="65000"/>
              <a:lumOff val="35000"/>
              <a:alpha val="8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6000" b="1" dirty="0" smtClean="0">
                <a:latin typeface="Times New Roman" charset="0"/>
                <a:ea typeface="Times New Roman" charset="0"/>
                <a:cs typeface="Times New Roman" charset="0"/>
              </a:rPr>
              <a:t>Small-Scale Fading</a:t>
            </a:r>
            <a:endParaRPr lang="zh-TW" altLang="en-US" sz="60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2575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>
                <a:latin typeface="Times New Roman" charset="0"/>
                <a:ea typeface="Times New Roman" charset="0"/>
                <a:cs typeface="Times New Roman" charset="0"/>
              </a:rPr>
              <a:t>Channel Fading</a:t>
            </a:r>
            <a:endParaRPr kumimoji="1"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kumimoji="1" lang="en-US" altLang="zh-TW" sz="3200" dirty="0" smtClean="0">
                <a:latin typeface="Times New Roman" charset="0"/>
                <a:ea typeface="Times New Roman" charset="0"/>
                <a:cs typeface="Times New Roman" charset="0"/>
              </a:rPr>
              <a:t>Mobility</a:t>
            </a:r>
          </a:p>
          <a:p>
            <a:pPr lvl="1"/>
            <a:r>
              <a:rPr kumimoji="1" lang="en-US" altLang="zh-TW" sz="3200" dirty="0" smtClean="0">
                <a:latin typeface="Times New Roman" charset="0"/>
                <a:ea typeface="Times New Roman" charset="0"/>
                <a:cs typeface="Times New Roman" charset="0"/>
              </a:rPr>
              <a:t>Slow Fading</a:t>
            </a:r>
          </a:p>
          <a:p>
            <a:pPr lvl="1"/>
            <a:r>
              <a:rPr kumimoji="1" lang="en-US" altLang="zh-TW" sz="3200" dirty="0" smtClean="0">
                <a:latin typeface="Times New Roman" charset="0"/>
                <a:ea typeface="Times New Roman" charset="0"/>
                <a:cs typeface="Times New Roman" charset="0"/>
              </a:rPr>
              <a:t>Fast Fading</a:t>
            </a:r>
          </a:p>
          <a:p>
            <a:pPr>
              <a:lnSpc>
                <a:spcPct val="200000"/>
              </a:lnSpc>
            </a:pPr>
            <a:r>
              <a:rPr kumimoji="1" lang="en-US" altLang="zh-TW" sz="3200" dirty="0" smtClean="0">
                <a:latin typeface="Times New Roman" charset="0"/>
                <a:ea typeface="Times New Roman" charset="0"/>
                <a:cs typeface="Times New Roman" charset="0"/>
              </a:rPr>
              <a:t>Multipath</a:t>
            </a:r>
          </a:p>
          <a:p>
            <a:pPr lvl="1"/>
            <a:r>
              <a:rPr kumimoji="1" lang="en-US" altLang="zh-TW" sz="3200" dirty="0" smtClean="0">
                <a:latin typeface="Times New Roman" charset="0"/>
                <a:ea typeface="Times New Roman" charset="0"/>
                <a:cs typeface="Times New Roman" charset="0"/>
              </a:rPr>
              <a:t>Flat Fading </a:t>
            </a:r>
          </a:p>
          <a:p>
            <a:pPr lvl="1"/>
            <a:r>
              <a:rPr kumimoji="1" lang="en-US" altLang="zh-TW" sz="3200" dirty="0" smtClean="0">
                <a:latin typeface="Times New Roman" charset="0"/>
                <a:ea typeface="Times New Roman" charset="0"/>
                <a:cs typeface="Times New Roman" charset="0"/>
              </a:rPr>
              <a:t>Frequency-selective Fading</a:t>
            </a:r>
            <a:endParaRPr kumimoji="1" lang="zh-TW" altLang="en-US" sz="32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054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Who am I</a:t>
            </a:r>
            <a:endParaRPr kumimoji="1"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t>2</a:t>
            </a:fld>
            <a:endParaRPr lang="en-US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61"/>
          <a:stretch/>
        </p:blipFill>
        <p:spPr>
          <a:xfrm rot="5400000">
            <a:off x="785479" y="1831420"/>
            <a:ext cx="4520950" cy="4246959"/>
          </a:xfrm>
        </p:spPr>
      </p:pic>
      <p:sp>
        <p:nvSpPr>
          <p:cNvPr id="5" name="內容版面配置區 4"/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pPr marL="11112" indent="0">
              <a:lnSpc>
                <a:spcPct val="150000"/>
              </a:lnSpc>
              <a:buNone/>
            </a:pPr>
            <a:r>
              <a:rPr kumimoji="1" lang="en-US" altLang="zh-TW" sz="32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TW" sz="3200" dirty="0" smtClean="0">
                <a:latin typeface="Times New Roman" charset="0"/>
                <a:ea typeface="Times New Roman" charset="0"/>
                <a:cs typeface="Times New Roman" charset="0"/>
              </a:rPr>
              <a:t>Willy Cheng-Fa Huang</a:t>
            </a:r>
            <a:endParaRPr kumimoji="1" lang="en-US" altLang="zh-TW" sz="3200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pPr>
              <a:lnSpc>
                <a:spcPct val="200000"/>
              </a:lnSpc>
            </a:pPr>
            <a:r>
              <a:rPr kumimoji="1" lang="en-US" altLang="zh-TW" sz="3200" dirty="0" smtClean="0">
                <a:latin typeface="Times New Roman" charset="0"/>
                <a:ea typeface="Times New Roman" charset="0"/>
                <a:cs typeface="Times New Roman" charset="0"/>
              </a:rPr>
              <a:t>2 years Networking Engineer</a:t>
            </a:r>
          </a:p>
          <a:p>
            <a:pPr>
              <a:lnSpc>
                <a:spcPct val="200000"/>
              </a:lnSpc>
            </a:pPr>
            <a:r>
              <a:rPr kumimoji="1" lang="en-US" altLang="zh-TW" sz="3200" dirty="0" smtClean="0">
                <a:latin typeface="Times New Roman" charset="0"/>
                <a:ea typeface="Times New Roman" charset="0"/>
                <a:cs typeface="Times New Roman" charset="0"/>
              </a:rPr>
              <a:t>5 years in CSIE</a:t>
            </a:r>
          </a:p>
          <a:p>
            <a:pPr>
              <a:lnSpc>
                <a:spcPct val="200000"/>
              </a:lnSpc>
            </a:pPr>
            <a:r>
              <a:rPr kumimoji="1" lang="en-US" altLang="zh-TW" sz="3200" dirty="0" smtClean="0">
                <a:latin typeface="Times New Roman" charset="0"/>
                <a:ea typeface="Times New Roman" charset="0"/>
                <a:cs typeface="Times New Roman" charset="0"/>
              </a:rPr>
              <a:t>10 </a:t>
            </a:r>
            <a:r>
              <a:rPr kumimoji="1" lang="en-US" altLang="zh-TW" sz="3200" dirty="0" smtClean="0">
                <a:latin typeface="Times New Roman" charset="0"/>
                <a:ea typeface="Times New Roman" charset="0"/>
                <a:cs typeface="Times New Roman" charset="0"/>
              </a:rPr>
              <a:t>years alone</a:t>
            </a:r>
          </a:p>
        </p:txBody>
      </p:sp>
    </p:spTree>
    <p:extLst>
      <p:ext uri="{BB962C8B-B14F-4D97-AF65-F5344CB8AC3E}">
        <p14:creationId xmlns:p14="http://schemas.microsoft.com/office/powerpoint/2010/main" val="944498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Channel Fading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kumimoji="1" lang="en-US" altLang="zh-TW" sz="3200" dirty="0" smtClean="0">
                <a:latin typeface="Times New Roman" charset="0"/>
                <a:ea typeface="Times New Roman" charset="0"/>
                <a:cs typeface="Times New Roman" charset="0"/>
              </a:rPr>
              <a:t>Mobility</a:t>
            </a:r>
          </a:p>
          <a:p>
            <a:pPr lvl="1"/>
            <a:r>
              <a:rPr kumimoji="1" lang="en-US" altLang="zh-TW" sz="3200" dirty="0" smtClean="0">
                <a:latin typeface="Times New Roman" charset="0"/>
                <a:ea typeface="Times New Roman" charset="0"/>
                <a:cs typeface="Times New Roman" charset="0"/>
              </a:rPr>
              <a:t>Slow Fading</a:t>
            </a:r>
          </a:p>
          <a:p>
            <a:pPr lvl="1"/>
            <a:r>
              <a:rPr kumimoji="1" lang="en-US" altLang="zh-TW" sz="3200" dirty="0" smtClean="0">
                <a:latin typeface="Times New Roman" charset="0"/>
                <a:ea typeface="Times New Roman" charset="0"/>
                <a:cs typeface="Times New Roman" charset="0"/>
              </a:rPr>
              <a:t>Fast Fading</a:t>
            </a:r>
          </a:p>
          <a:p>
            <a:pPr>
              <a:lnSpc>
                <a:spcPct val="200000"/>
              </a:lnSpc>
            </a:pPr>
            <a:r>
              <a:rPr kumimoji="1" lang="en-US" altLang="zh-TW" sz="3200" dirty="0" smtClean="0">
                <a:latin typeface="Times New Roman" charset="0"/>
                <a:ea typeface="Times New Roman" charset="0"/>
                <a:cs typeface="Times New Roman" charset="0"/>
              </a:rPr>
              <a:t>Multipath</a:t>
            </a:r>
          </a:p>
          <a:p>
            <a:pPr lvl="1"/>
            <a:r>
              <a:rPr kumimoji="1" lang="en-US" altLang="zh-TW" sz="3200" dirty="0" smtClean="0">
                <a:latin typeface="Times New Roman" charset="0"/>
                <a:ea typeface="Times New Roman" charset="0"/>
                <a:cs typeface="Times New Roman" charset="0"/>
              </a:rPr>
              <a:t>Flat Fading </a:t>
            </a:r>
          </a:p>
          <a:p>
            <a:pPr lvl="1"/>
            <a:r>
              <a:rPr kumimoji="1" lang="en-US" altLang="zh-TW" sz="3200" dirty="0" smtClean="0">
                <a:latin typeface="Times New Roman" charset="0"/>
                <a:ea typeface="Times New Roman" charset="0"/>
                <a:cs typeface="Times New Roman" charset="0"/>
              </a:rPr>
              <a:t>Frequency-selective Fading</a:t>
            </a:r>
            <a:endParaRPr kumimoji="1" lang="zh-TW" altLang="en-US" sz="32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5" name="矩形 4"/>
          <p:cNvSpPr/>
          <p:nvPr/>
        </p:nvSpPr>
        <p:spPr>
          <a:xfrm>
            <a:off x="0" y="-148281"/>
            <a:ext cx="12282616" cy="7364627"/>
          </a:xfrm>
          <a:prstGeom prst="rect">
            <a:avLst/>
          </a:prstGeom>
          <a:solidFill>
            <a:schemeClr val="tx1">
              <a:lumMod val="65000"/>
              <a:lumOff val="35000"/>
              <a:alpha val="8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內容版面配置區 2"/>
          <p:cNvSpPr txBox="1">
            <a:spLocks/>
          </p:cNvSpPr>
          <p:nvPr/>
        </p:nvSpPr>
        <p:spPr>
          <a:xfrm>
            <a:off x="343382" y="1708830"/>
            <a:ext cx="11521280" cy="4610906"/>
          </a:xfrm>
          <a:prstGeom prst="rect">
            <a:avLst/>
          </a:prstGeom>
        </p:spPr>
        <p:txBody>
          <a:bodyPr/>
          <a:lstStyle>
            <a:lvl1pPr marL="403225" indent="-392113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1pPr>
            <a:lvl2pPr marL="808038" indent="-404813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2pPr>
            <a:lvl3pPr marL="1157288" indent="-34925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3pPr>
            <a:lvl4pPr marL="1516063" indent="-358775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4pPr>
            <a:lvl5pPr marL="1876425" indent="-360363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kumimoji="1" lang="en-US" altLang="zh-TW" sz="3200" dirty="0" smtClean="0">
                <a:solidFill>
                  <a:srgbClr val="FFFF00"/>
                </a:solidFill>
                <a:latin typeface="Times New Roman" charset="0"/>
                <a:ea typeface="Times New Roman" charset="0"/>
                <a:cs typeface="Times New Roman" charset="0"/>
              </a:rPr>
              <a:t>Mobility</a:t>
            </a:r>
          </a:p>
          <a:p>
            <a:pPr lvl="1"/>
            <a:r>
              <a:rPr kumimoji="1" lang="en-US" altLang="zh-TW" sz="3200" dirty="0" smtClean="0">
                <a:solidFill>
                  <a:srgbClr val="FFFF00"/>
                </a:solidFill>
                <a:latin typeface="Times New Roman" charset="0"/>
                <a:ea typeface="Times New Roman" charset="0"/>
                <a:cs typeface="Times New Roman" charset="0"/>
              </a:rPr>
              <a:t>Slow Fading</a:t>
            </a:r>
          </a:p>
          <a:p>
            <a:pPr lvl="1"/>
            <a:r>
              <a:rPr kumimoji="1" lang="en-US" altLang="zh-TW" sz="3200" dirty="0" smtClean="0">
                <a:solidFill>
                  <a:srgbClr val="FFFF00"/>
                </a:solidFill>
                <a:latin typeface="Times New Roman" charset="0"/>
                <a:ea typeface="Times New Roman" charset="0"/>
                <a:cs typeface="Times New Roman" charset="0"/>
              </a:rPr>
              <a:t>Fast Fading</a:t>
            </a:r>
          </a:p>
        </p:txBody>
      </p:sp>
    </p:spTree>
    <p:extLst>
      <p:ext uri="{BB962C8B-B14F-4D97-AF65-F5344CB8AC3E}">
        <p14:creationId xmlns:p14="http://schemas.microsoft.com/office/powerpoint/2010/main" val="1795342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>
                <a:latin typeface="Times New Roman" charset="0"/>
                <a:ea typeface="Times New Roman" charset="0"/>
                <a:cs typeface="Times New Roman" charset="0"/>
              </a:rPr>
              <a:t>Channel Fading</a:t>
            </a:r>
            <a:endParaRPr kumimoji="1"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Coherence Time </a:t>
                </a:r>
                <a:r>
                  <a:rPr kumimoji="1" lang="en-US" altLang="zh-TW" sz="3200" dirty="0" err="1" smtClean="0">
                    <a:latin typeface="Times New Roman" charset="0"/>
                    <a:ea typeface="Times New Roman" charset="0"/>
                    <a:cs typeface="Times New Roman" charset="0"/>
                  </a:rPr>
                  <a:t>v.s</a:t>
                </a:r>
                <a:r>
                  <a:rPr kumimoji="1"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. Doppler Spread</a:t>
                </a:r>
              </a:p>
              <a:p>
                <a:pPr>
                  <a:lnSpc>
                    <a:spcPct val="150000"/>
                  </a:lnSpc>
                </a:pPr>
                <a:r>
                  <a:rPr kumimoji="1" lang="en-US" altLang="zh-TW" sz="3200" dirty="0">
                    <a:latin typeface="Times New Roman" charset="0"/>
                    <a:ea typeface="Times New Roman" charset="0"/>
                    <a:cs typeface="Times New Roman" charset="0"/>
                  </a:rPr>
                  <a:t>Coherence </a:t>
                </a:r>
                <a:r>
                  <a:rPr kumimoji="1"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Time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3200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kumimoji="1" lang="en-US" altLang="zh-TW" sz="3200" b="0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𝑇</m:t>
                        </m:r>
                      </m:e>
                      <m:sub>
                        <m:r>
                          <a:rPr kumimoji="1" lang="en-US" altLang="zh-TW" sz="3200" b="0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kumimoji="1"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 : </a:t>
                </a:r>
                <a:r>
                  <a:rPr lang="en-US" altLang="zh-TW" sz="3200" dirty="0">
                    <a:latin typeface="Times New Roman" charset="0"/>
                    <a:ea typeface="Times New Roman" charset="0"/>
                    <a:cs typeface="Times New Roman" charset="0"/>
                  </a:rPr>
                  <a:t>the time duration over which </a:t>
                </a:r>
                <a:r>
                  <a:rPr lang="en-US" altLang="zh-TW" sz="3200" dirty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the </a:t>
                </a:r>
                <a:r>
                  <a:rPr lang="en-US" altLang="zh-TW" sz="3200" dirty="0" smtClean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channel impulse </a:t>
                </a:r>
                <a:r>
                  <a:rPr lang="en-US" altLang="zh-TW" sz="3200" dirty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response</a:t>
                </a:r>
                <a:r>
                  <a:rPr lang="en-US" altLang="zh-TW" sz="3200" dirty="0">
                    <a:solidFill>
                      <a:schemeClr val="accent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TW" sz="3200" dirty="0">
                    <a:latin typeface="Times New Roman" charset="0"/>
                    <a:ea typeface="Times New Roman" charset="0"/>
                    <a:cs typeface="Times New Roman" charset="0"/>
                  </a:rPr>
                  <a:t>is considered to </a:t>
                </a:r>
                <a:r>
                  <a:rPr lang="en-US" altLang="zh-TW" sz="3200" dirty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be not </a:t>
                </a:r>
                <a:r>
                  <a:rPr lang="en-US" altLang="zh-TW" sz="3200" dirty="0" smtClean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varying</a:t>
                </a:r>
              </a:p>
              <a:p>
                <a:pPr>
                  <a:lnSpc>
                    <a:spcPct val="150000"/>
                  </a:lnSpc>
                </a:pPr>
                <a:r>
                  <a:rPr kumimoji="1" lang="en-US" altLang="zh-TW" sz="3200" dirty="0">
                    <a:latin typeface="Times New Roman" charset="0"/>
                    <a:ea typeface="Times New Roman" charset="0"/>
                    <a:cs typeface="Times New Roman" charset="0"/>
                  </a:rPr>
                  <a:t>Doppler </a:t>
                </a:r>
                <a:r>
                  <a:rPr kumimoji="1"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Spread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320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kumimoji="1" lang="en-US" altLang="zh-TW" sz="32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𝐷</m:t>
                        </m:r>
                      </m:e>
                      <m:sub>
                        <m:r>
                          <a:rPr kumimoji="1" lang="en-US" altLang="zh-TW" sz="32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kumimoji="1"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 : the difference between the </a:t>
                </a:r>
                <a:r>
                  <a:rPr kumimoji="1" lang="en-US" altLang="zh-TW" sz="3200" dirty="0" smtClean="0">
                    <a:solidFill>
                      <a:schemeClr val="accent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Doppler shifts </a:t>
                </a:r>
                <a:r>
                  <a:rPr kumimoji="1"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of two paths</a:t>
                </a:r>
              </a:p>
              <a:p>
                <a:pPr marL="11112" indent="0">
                  <a:buNone/>
                </a:pPr>
                <a:r>
                  <a:rPr kumimoji="1" lang="en-US" altLang="zh-TW" sz="3200" dirty="0" smtClean="0">
                    <a:solidFill>
                      <a:srgbClr val="FF0000"/>
                    </a:solidFill>
                    <a:ea typeface="Times New Roman" charset="0"/>
                    <a:cs typeface="Times New Roman" charset="0"/>
                  </a:rPr>
                  <a:t>		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4000" i="1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kumimoji="1" lang="en-US" altLang="zh-TW" sz="4000" i="1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𝑇</m:t>
                        </m:r>
                      </m:e>
                      <m:sub>
                        <m:r>
                          <a:rPr kumimoji="1" lang="en-US" altLang="zh-TW" sz="4000" i="1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𝑐</m:t>
                        </m:r>
                      </m:sub>
                    </m:sSub>
                    <m:r>
                      <a:rPr kumimoji="1" lang="en-US" altLang="zh-TW" sz="400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∝</m:t>
                    </m:r>
                    <m:f>
                      <m:fPr>
                        <m:ctrlPr>
                          <a:rPr kumimoji="1" lang="mr-IN" altLang="zh-TW" sz="4000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kumimoji="1" lang="en-US" altLang="zh-TW" sz="4000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kumimoji="1" lang="en-US" altLang="zh-TW" sz="40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40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𝐷</m:t>
                            </m:r>
                          </m:e>
                          <m:sub>
                            <m:r>
                              <a:rPr kumimoji="1" lang="en-US" altLang="zh-TW" sz="40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𝑠</m:t>
                            </m:r>
                          </m:sub>
                        </m:sSub>
                      </m:den>
                    </m:f>
                  </m:oMath>
                </a14:m>
                <a:endParaRPr kumimoji="1" lang="zh-TW" altLang="en-US" sz="3200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217" t="-185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24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>
                <a:latin typeface="Times New Roman" charset="0"/>
                <a:ea typeface="Times New Roman" charset="0"/>
                <a:cs typeface="Times New Roman" charset="0"/>
              </a:rPr>
              <a:t>Channel Fading</a:t>
            </a:r>
            <a:endParaRPr kumimoji="1"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335360" y="1700808"/>
                <a:ext cx="11521280" cy="4215898"/>
              </a:xfrm>
            </p:spPr>
            <p:txBody>
              <a:bodyPr/>
              <a:lstStyle/>
              <a:p>
                <a:pPr marL="11112" indent="0">
                  <a:buNone/>
                </a:pPr>
                <a:r>
                  <a:rPr kumimoji="1" lang="en-US" altLang="zh-TW" sz="3200" dirty="0" smtClean="0">
                    <a:solidFill>
                      <a:srgbClr val="FF0000"/>
                    </a:solidFill>
                    <a:ea typeface="Times New Roman" charset="0"/>
                    <a:cs typeface="Times New Roman" charset="0"/>
                  </a:rPr>
                  <a:t>					</a:t>
                </a:r>
              </a:p>
              <a:p>
                <a:pPr marL="11112" indent="0">
                  <a:buNone/>
                </a:pPr>
                <a:endParaRPr kumimoji="1" lang="en-US" altLang="zh-TW" sz="3200" i="1" dirty="0">
                  <a:solidFill>
                    <a:srgbClr val="FF0000"/>
                  </a:solidFill>
                  <a:latin typeface="Cambria Math" charset="0"/>
                  <a:ea typeface="Times New Roman" charset="0"/>
                  <a:cs typeface="Times New Roman" charset="0"/>
                </a:endParaRPr>
              </a:p>
              <a:p>
                <a:pPr marL="11112" indent="0" algn="ctr">
                  <a:buNone/>
                </a:pPr>
                <a:endParaRPr kumimoji="1" lang="en-US" altLang="zh-TW" sz="3200" i="1" dirty="0" smtClean="0">
                  <a:solidFill>
                    <a:srgbClr val="FF0000"/>
                  </a:solidFill>
                  <a:latin typeface="Cambria Math" charset="0"/>
                  <a:ea typeface="Times New Roman" charset="0"/>
                  <a:cs typeface="Times New Roman" charset="0"/>
                </a:endParaRPr>
              </a:p>
              <a:p>
                <a:pPr marL="11112" indent="0">
                  <a:buNone/>
                </a:pPr>
                <a:endParaRPr kumimoji="1" lang="en-US" altLang="zh-TW" sz="3200" i="1" dirty="0">
                  <a:solidFill>
                    <a:srgbClr val="FF0000"/>
                  </a:solidFill>
                  <a:latin typeface="Cambria Math" charset="0"/>
                  <a:ea typeface="Times New Roman" charset="0"/>
                  <a:cs typeface="Times New Roman" charset="0"/>
                </a:endParaRPr>
              </a:p>
              <a:p>
                <a:pPr marL="11112" indent="0">
                  <a:lnSpc>
                    <a:spcPct val="150000"/>
                  </a:lnSpc>
                  <a:buNone/>
                </a:pPr>
                <a:r>
                  <a:rPr kumimoji="1" lang="en-US" altLang="zh-TW" sz="4000" i="1" dirty="0" smtClean="0">
                    <a:solidFill>
                      <a:srgbClr val="FF0000"/>
                    </a:solidFill>
                    <a:latin typeface="Cambria Math" charset="0"/>
                    <a:ea typeface="Times New Roman" charset="0"/>
                    <a:cs typeface="Times New Roman" charset="0"/>
                  </a:rPr>
                  <a:t>                      			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3200" i="1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kumimoji="1" lang="en-US" altLang="zh-TW" sz="3200" i="1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𝑇</m:t>
                        </m:r>
                      </m:e>
                      <m:sub>
                        <m:r>
                          <a:rPr kumimoji="1" lang="en-US" altLang="zh-TW" sz="3200" i="1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𝑐</m:t>
                        </m:r>
                      </m:sub>
                    </m:sSub>
                    <m:r>
                      <a:rPr kumimoji="1" lang="en-US" altLang="zh-TW" sz="320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∝</m:t>
                    </m:r>
                    <m:f>
                      <m:fPr>
                        <m:ctrlPr>
                          <a:rPr kumimoji="1" lang="mr-IN" altLang="zh-TW" sz="3200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kumimoji="1" lang="en-US" altLang="zh-TW" sz="3200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kumimoji="1" lang="en-US" altLang="zh-TW" sz="32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32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𝐷</m:t>
                            </m:r>
                          </m:e>
                          <m:sub>
                            <m:r>
                              <a:rPr kumimoji="1" lang="en-US" altLang="zh-TW" sz="32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𝑠</m:t>
                            </m:r>
                          </m:sub>
                        </m:sSub>
                      </m:den>
                    </m:f>
                  </m:oMath>
                </a14:m>
                <a:endParaRPr kumimoji="1" lang="zh-TW" altLang="en-US" sz="3200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5360" y="1700808"/>
                <a:ext cx="11521280" cy="4215898"/>
              </a:xfr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4994" y="1968500"/>
            <a:ext cx="2552700" cy="229870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6067" y="1905000"/>
            <a:ext cx="3073400" cy="2362200"/>
          </a:xfrm>
          <a:prstGeom prst="rect">
            <a:avLst/>
          </a:prstGeom>
        </p:spPr>
      </p:pic>
      <p:cxnSp>
        <p:nvCxnSpPr>
          <p:cNvPr id="8" name="直線箭頭接點 7"/>
          <p:cNvCxnSpPr/>
          <p:nvPr/>
        </p:nvCxnSpPr>
        <p:spPr>
          <a:xfrm>
            <a:off x="4320984" y="2581837"/>
            <a:ext cx="3478306" cy="17929"/>
          </a:xfrm>
          <a:prstGeom prst="straightConnector1">
            <a:avLst/>
          </a:prstGeom>
          <a:ln w="762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箭頭接點 8"/>
          <p:cNvCxnSpPr/>
          <p:nvPr/>
        </p:nvCxnSpPr>
        <p:spPr>
          <a:xfrm>
            <a:off x="4320989" y="3521776"/>
            <a:ext cx="3478306" cy="17929"/>
          </a:xfrm>
          <a:prstGeom prst="straightConnector1">
            <a:avLst/>
          </a:prstGeom>
          <a:ln w="76200">
            <a:headEnd type="triangl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2167633" y="3901750"/>
                <a:ext cx="756809" cy="707886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4000" i="1">
                              <a:solidFill>
                                <a:srgbClr val="FF000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a:rPr kumimoji="1" lang="en-US" altLang="zh-TW" sz="4000" i="1">
                              <a:solidFill>
                                <a:srgbClr val="FF000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𝑇</m:t>
                          </m:r>
                        </m:e>
                        <m:sub>
                          <m:r>
                            <a:rPr kumimoji="1" lang="en-US" altLang="zh-TW" sz="4000" i="1">
                              <a:solidFill>
                                <a:srgbClr val="FF000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kumimoji="1" lang="zh-TW" altLang="en-US" sz="4000" b="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7633" y="3901750"/>
                <a:ext cx="756809" cy="707886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/>
              <p:cNvSpPr txBox="1"/>
              <p:nvPr/>
            </p:nvSpPr>
            <p:spPr>
              <a:xfrm>
                <a:off x="9384362" y="4009322"/>
                <a:ext cx="835998" cy="707886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4000" i="1">
                              <a:solidFill>
                                <a:schemeClr val="accent1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a:rPr kumimoji="1" lang="en-US" altLang="zh-TW" sz="4000" i="1">
                              <a:solidFill>
                                <a:schemeClr val="accent1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zh-TW" sz="4000" i="1">
                              <a:solidFill>
                                <a:schemeClr val="accent1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kumimoji="1" lang="zh-TW" altLang="en-US" sz="4000" b="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1" name="文字方塊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4362" y="4009322"/>
                <a:ext cx="835998" cy="707886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字方塊 11"/>
          <p:cNvSpPr txBox="1"/>
          <p:nvPr/>
        </p:nvSpPr>
        <p:spPr>
          <a:xfrm>
            <a:off x="5611887" y="1935506"/>
            <a:ext cx="889987" cy="584775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32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FFT</a:t>
            </a:r>
            <a:endParaRPr kumimoji="1" lang="zh-TW" altLang="en-US" sz="32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5554980" y="2895597"/>
            <a:ext cx="1003800" cy="584775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3200" b="0" baseline="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iFFT</a:t>
            </a:r>
            <a:endParaRPr kumimoji="1" lang="zh-TW" altLang="en-US" sz="32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1324390" y="4592171"/>
            <a:ext cx="2443298" cy="52322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28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Coherence time</a:t>
            </a:r>
            <a:endParaRPr kumimoji="1" lang="zh-TW" altLang="en-US" sz="28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8538715" y="4592171"/>
            <a:ext cx="2448107" cy="52322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28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Doppler Spread</a:t>
            </a:r>
            <a:endParaRPr kumimoji="1" lang="zh-TW" altLang="en-US" sz="28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1789522" y="5513782"/>
            <a:ext cx="2531462" cy="646331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r>
              <a:rPr kumimoji="1" lang="en-US" altLang="zh-TW" sz="3600" b="0" baseline="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Slow Fading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/>
              <p:cNvSpPr txBox="1"/>
              <p:nvPr/>
            </p:nvSpPr>
            <p:spPr>
              <a:xfrm>
                <a:off x="4672373" y="5308800"/>
                <a:ext cx="5206297" cy="1261884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ctr">
                <a:spAutoFit/>
              </a:bodyPr>
              <a:lstStyle/>
              <a:p>
                <a:r>
                  <a:rPr kumimoji="1" lang="en-US" altLang="zh-TW" sz="3600" b="0" baseline="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Symbol time</a:t>
                </a:r>
                <a:r>
                  <a:rPr kumimoji="1" lang="en-US" altLang="zh-TW" sz="3600" b="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TW" sz="36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Times New Roman" charset="0"/>
                        <a:cs typeface="Times New Roman" charset="0"/>
                      </a:rPr>
                      <m:t>𝑇</m:t>
                    </m:r>
                    <m:r>
                      <a:rPr kumimoji="1" lang="en-US" altLang="zh-TW" sz="36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≪</m:t>
                    </m:r>
                    <m:sSub>
                      <m:sSubPr>
                        <m:ctrlPr>
                          <a:rPr kumimoji="1" lang="en-US" altLang="zh-TW" sz="3600" i="1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kumimoji="1" lang="en-US" altLang="zh-TW" sz="3600" i="1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𝑇</m:t>
                        </m:r>
                      </m:e>
                      <m:sub>
                        <m:r>
                          <a:rPr kumimoji="1" lang="en-US" altLang="zh-TW" sz="3600" i="1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𝑐</m:t>
                        </m:r>
                      </m:sub>
                    </m:sSub>
                  </m:oMath>
                </a14:m>
                <a:endParaRPr kumimoji="1" lang="en-US" altLang="zh-TW" sz="3600" b="0" baseline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r>
                  <a:rPr kumimoji="1" lang="en-US" altLang="zh-TW" sz="36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Signal bandwidth </a:t>
                </a:r>
                <a14:m>
                  <m:oMath xmlns:m="http://schemas.openxmlformats.org/officeDocument/2006/math">
                    <m:r>
                      <a:rPr kumimoji="1" lang="en-US" altLang="zh-TW" sz="36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Times New Roman" charset="0"/>
                        <a:cs typeface="Times New Roman" charset="0"/>
                      </a:rPr>
                      <m:t>𝑊</m:t>
                    </m:r>
                    <m:r>
                      <a:rPr kumimoji="1" lang="en-US" altLang="zh-TW" sz="360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≫</m:t>
                    </m:r>
                    <m:sSub>
                      <m:sSubPr>
                        <m:ctrlPr>
                          <a:rPr kumimoji="1" lang="en-US" altLang="zh-TW" sz="4000" i="1">
                            <a:solidFill>
                              <a:schemeClr val="accent1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kumimoji="1" lang="en-US" altLang="zh-TW" sz="4000" i="1">
                            <a:solidFill>
                              <a:schemeClr val="accent1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𝐷</m:t>
                        </m:r>
                      </m:e>
                      <m:sub>
                        <m:r>
                          <a:rPr kumimoji="1" lang="en-US" altLang="zh-TW" sz="4000" i="1">
                            <a:solidFill>
                              <a:schemeClr val="accent1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𝑠</m:t>
                        </m:r>
                      </m:sub>
                    </m:sSub>
                  </m:oMath>
                </a14:m>
                <a:endParaRPr kumimoji="1" lang="en-US" altLang="zh-TW" sz="4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17" name="文字方塊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2373" y="5308800"/>
                <a:ext cx="5206297" cy="1261884"/>
              </a:xfrm>
              <a:prstGeom prst="rect">
                <a:avLst/>
              </a:prstGeom>
              <a:blipFill rotWithShape="0">
                <a:blip r:embed="rId8"/>
                <a:stretch>
                  <a:fillRect l="-3509" t="-7729" b="-1642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文字方塊 17"/>
          <p:cNvSpPr txBox="1"/>
          <p:nvPr/>
        </p:nvSpPr>
        <p:spPr>
          <a:xfrm>
            <a:off x="1458911" y="1625461"/>
            <a:ext cx="2174249" cy="52322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28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Time Domain</a:t>
            </a:r>
            <a:endParaRPr kumimoji="1" lang="zh-TW" altLang="en-US" sz="28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8290247" y="1625461"/>
            <a:ext cx="2945037" cy="52322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28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Frequency Domain</a:t>
            </a:r>
            <a:endParaRPr kumimoji="1" lang="zh-TW" altLang="en-US" sz="28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4467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>
                <a:latin typeface="Times New Roman" charset="0"/>
                <a:ea typeface="Times New Roman" charset="0"/>
                <a:cs typeface="Times New Roman" charset="0"/>
              </a:rPr>
              <a:t>Channel Fading</a:t>
            </a:r>
            <a:endParaRPr kumimoji="1"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335360" y="1700808"/>
                <a:ext cx="11521280" cy="4215898"/>
              </a:xfrm>
            </p:spPr>
            <p:txBody>
              <a:bodyPr/>
              <a:lstStyle/>
              <a:p>
                <a:pPr marL="11112" indent="0">
                  <a:buNone/>
                </a:pPr>
                <a:r>
                  <a:rPr kumimoji="1" lang="en-US" altLang="zh-TW" sz="3200" dirty="0" smtClean="0">
                    <a:solidFill>
                      <a:srgbClr val="FF0000"/>
                    </a:solidFill>
                    <a:ea typeface="Times New Roman" charset="0"/>
                    <a:cs typeface="Times New Roman" charset="0"/>
                  </a:rPr>
                  <a:t>					</a:t>
                </a:r>
              </a:p>
              <a:p>
                <a:pPr marL="11112" indent="0">
                  <a:buNone/>
                </a:pPr>
                <a:endParaRPr kumimoji="1" lang="en-US" altLang="zh-TW" sz="3200" i="1" dirty="0">
                  <a:solidFill>
                    <a:srgbClr val="FF0000"/>
                  </a:solidFill>
                  <a:latin typeface="Cambria Math" charset="0"/>
                  <a:ea typeface="Times New Roman" charset="0"/>
                  <a:cs typeface="Times New Roman" charset="0"/>
                </a:endParaRPr>
              </a:p>
              <a:p>
                <a:pPr marL="11112" indent="0" algn="ctr">
                  <a:buNone/>
                </a:pPr>
                <a:endParaRPr kumimoji="1" lang="en-US" altLang="zh-TW" sz="3200" i="1" dirty="0" smtClean="0">
                  <a:solidFill>
                    <a:srgbClr val="FF0000"/>
                  </a:solidFill>
                  <a:latin typeface="Cambria Math" charset="0"/>
                  <a:ea typeface="Times New Roman" charset="0"/>
                  <a:cs typeface="Times New Roman" charset="0"/>
                </a:endParaRPr>
              </a:p>
              <a:p>
                <a:pPr marL="11112" indent="0">
                  <a:buNone/>
                </a:pPr>
                <a:endParaRPr kumimoji="1" lang="en-US" altLang="zh-TW" sz="3200" i="1" dirty="0">
                  <a:solidFill>
                    <a:srgbClr val="FF0000"/>
                  </a:solidFill>
                  <a:latin typeface="Cambria Math" charset="0"/>
                  <a:ea typeface="Times New Roman" charset="0"/>
                  <a:cs typeface="Times New Roman" charset="0"/>
                </a:endParaRPr>
              </a:p>
              <a:p>
                <a:pPr marL="11112" indent="0">
                  <a:lnSpc>
                    <a:spcPct val="150000"/>
                  </a:lnSpc>
                  <a:buNone/>
                </a:pPr>
                <a:r>
                  <a:rPr kumimoji="1" lang="en-US" altLang="zh-TW" sz="4000" i="1" dirty="0" smtClean="0">
                    <a:solidFill>
                      <a:srgbClr val="FF0000"/>
                    </a:solidFill>
                    <a:latin typeface="Cambria Math" charset="0"/>
                    <a:ea typeface="Times New Roman" charset="0"/>
                    <a:cs typeface="Times New Roman" charset="0"/>
                  </a:rPr>
                  <a:t>                      			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3200" i="1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kumimoji="1" lang="en-US" altLang="zh-TW" sz="3200" i="1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𝑇</m:t>
                        </m:r>
                      </m:e>
                      <m:sub>
                        <m:r>
                          <a:rPr kumimoji="1" lang="en-US" altLang="zh-TW" sz="3200" i="1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𝑐</m:t>
                        </m:r>
                      </m:sub>
                    </m:sSub>
                    <m:r>
                      <a:rPr kumimoji="1" lang="en-US" altLang="zh-TW" sz="320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∝</m:t>
                    </m:r>
                    <m:f>
                      <m:fPr>
                        <m:ctrlPr>
                          <a:rPr kumimoji="1" lang="mr-IN" altLang="zh-TW" sz="3200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kumimoji="1" lang="en-US" altLang="zh-TW" sz="3200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kumimoji="1" lang="en-US" altLang="zh-TW" sz="32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32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𝐷</m:t>
                            </m:r>
                          </m:e>
                          <m:sub>
                            <m:r>
                              <a:rPr kumimoji="1" lang="en-US" altLang="zh-TW" sz="32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𝑠</m:t>
                            </m:r>
                          </m:sub>
                        </m:sSub>
                      </m:den>
                    </m:f>
                  </m:oMath>
                </a14:m>
                <a:endParaRPr kumimoji="1" lang="zh-TW" altLang="en-US" sz="3200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5360" y="1700808"/>
                <a:ext cx="11521280" cy="4215898"/>
              </a:xfr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4994" y="1968500"/>
            <a:ext cx="2552700" cy="229870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6067" y="1905000"/>
            <a:ext cx="3073400" cy="2362200"/>
          </a:xfrm>
          <a:prstGeom prst="rect">
            <a:avLst/>
          </a:prstGeom>
        </p:spPr>
      </p:pic>
      <p:cxnSp>
        <p:nvCxnSpPr>
          <p:cNvPr id="8" name="直線箭頭接點 7"/>
          <p:cNvCxnSpPr/>
          <p:nvPr/>
        </p:nvCxnSpPr>
        <p:spPr>
          <a:xfrm>
            <a:off x="4320984" y="2581837"/>
            <a:ext cx="3478306" cy="17929"/>
          </a:xfrm>
          <a:prstGeom prst="straightConnector1">
            <a:avLst/>
          </a:prstGeom>
          <a:ln w="762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箭頭接點 8"/>
          <p:cNvCxnSpPr/>
          <p:nvPr/>
        </p:nvCxnSpPr>
        <p:spPr>
          <a:xfrm>
            <a:off x="4320989" y="3521776"/>
            <a:ext cx="3478306" cy="17929"/>
          </a:xfrm>
          <a:prstGeom prst="straightConnector1">
            <a:avLst/>
          </a:prstGeom>
          <a:ln w="76200">
            <a:headEnd type="triangl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2167633" y="3901750"/>
                <a:ext cx="756809" cy="707886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4000" i="1">
                              <a:solidFill>
                                <a:srgbClr val="FF000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a:rPr kumimoji="1" lang="en-US" altLang="zh-TW" sz="4000" i="1">
                              <a:solidFill>
                                <a:srgbClr val="FF000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𝑇</m:t>
                          </m:r>
                        </m:e>
                        <m:sub>
                          <m:r>
                            <a:rPr kumimoji="1" lang="en-US" altLang="zh-TW" sz="4000" i="1">
                              <a:solidFill>
                                <a:srgbClr val="FF000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kumimoji="1" lang="zh-TW" altLang="en-US" sz="4000" b="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7633" y="3901750"/>
                <a:ext cx="756809" cy="707886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/>
              <p:cNvSpPr txBox="1"/>
              <p:nvPr/>
            </p:nvSpPr>
            <p:spPr>
              <a:xfrm>
                <a:off x="9384362" y="4009322"/>
                <a:ext cx="835998" cy="707886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4000" i="1">
                              <a:solidFill>
                                <a:schemeClr val="accent1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a:rPr kumimoji="1" lang="en-US" altLang="zh-TW" sz="4000" i="1">
                              <a:solidFill>
                                <a:schemeClr val="accent1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zh-TW" sz="4000" i="1">
                              <a:solidFill>
                                <a:schemeClr val="accent1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kumimoji="1" lang="zh-TW" altLang="en-US" sz="4000" b="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1" name="文字方塊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4362" y="4009322"/>
                <a:ext cx="835998" cy="707886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字方塊 11"/>
          <p:cNvSpPr txBox="1"/>
          <p:nvPr/>
        </p:nvSpPr>
        <p:spPr>
          <a:xfrm>
            <a:off x="5611887" y="1935506"/>
            <a:ext cx="889987" cy="584775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32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FFT</a:t>
            </a:r>
            <a:endParaRPr kumimoji="1" lang="zh-TW" altLang="en-US" sz="32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5554980" y="2895597"/>
            <a:ext cx="1003800" cy="584775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3200" b="0" baseline="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iFFT</a:t>
            </a:r>
            <a:endParaRPr kumimoji="1" lang="zh-TW" altLang="en-US" sz="32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1771593" y="5513782"/>
            <a:ext cx="2351926" cy="646331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r>
              <a:rPr kumimoji="1" lang="en-US" altLang="zh-TW" sz="3600" b="0" baseline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Fast Fading</a:t>
            </a:r>
            <a:endParaRPr kumimoji="1" lang="en-US" altLang="zh-TW" sz="3600" b="0" baseline="0" dirty="0" smtClean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/>
              <p:cNvSpPr txBox="1"/>
              <p:nvPr/>
            </p:nvSpPr>
            <p:spPr>
              <a:xfrm>
                <a:off x="4672373" y="5308800"/>
                <a:ext cx="5206297" cy="1261884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ctr">
                <a:spAutoFit/>
              </a:bodyPr>
              <a:lstStyle/>
              <a:p>
                <a:r>
                  <a:rPr kumimoji="1" lang="en-US" altLang="zh-TW" sz="3600" b="0" baseline="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Symbol time</a:t>
                </a:r>
                <a:r>
                  <a:rPr kumimoji="1" lang="en-US" altLang="zh-TW" sz="3600" b="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TW" sz="36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Times New Roman" charset="0"/>
                        <a:cs typeface="Times New Roman" charset="0"/>
                      </a:rPr>
                      <m:t>𝑇</m:t>
                    </m:r>
                    <m:r>
                      <a:rPr kumimoji="1" lang="en-US" altLang="zh-TW" sz="36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≫</m:t>
                    </m:r>
                    <m:sSub>
                      <m:sSubPr>
                        <m:ctrlPr>
                          <a:rPr kumimoji="1" lang="en-US" altLang="zh-TW" sz="3600" i="1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kumimoji="1" lang="en-US" altLang="zh-TW" sz="3600" i="1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𝑇</m:t>
                        </m:r>
                      </m:e>
                      <m:sub>
                        <m:r>
                          <a:rPr kumimoji="1" lang="en-US" altLang="zh-TW" sz="3600" i="1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𝑐</m:t>
                        </m:r>
                      </m:sub>
                    </m:sSub>
                  </m:oMath>
                </a14:m>
                <a:endParaRPr kumimoji="1" lang="en-US" altLang="zh-TW" sz="3600" b="0" baseline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r>
                  <a:rPr kumimoji="1" lang="en-US" altLang="zh-TW" sz="36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Signal bandwidth </a:t>
                </a:r>
                <a14:m>
                  <m:oMath xmlns:m="http://schemas.openxmlformats.org/officeDocument/2006/math">
                    <m:r>
                      <a:rPr kumimoji="1" lang="en-US" altLang="zh-TW" sz="36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Times New Roman" charset="0"/>
                        <a:cs typeface="Times New Roman" charset="0"/>
                      </a:rPr>
                      <m:t>𝑊</m:t>
                    </m:r>
                    <m:r>
                      <a:rPr kumimoji="1" lang="en-US" altLang="zh-TW" sz="360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≪</m:t>
                    </m:r>
                    <m:sSub>
                      <m:sSubPr>
                        <m:ctrlPr>
                          <a:rPr kumimoji="1" lang="en-US" altLang="zh-TW" sz="4000" i="1">
                            <a:solidFill>
                              <a:schemeClr val="accent1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kumimoji="1" lang="en-US" altLang="zh-TW" sz="4000" i="1">
                            <a:solidFill>
                              <a:schemeClr val="accent1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𝐷</m:t>
                        </m:r>
                      </m:e>
                      <m:sub>
                        <m:r>
                          <a:rPr kumimoji="1" lang="en-US" altLang="zh-TW" sz="4000" i="1">
                            <a:solidFill>
                              <a:schemeClr val="accent1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𝑠</m:t>
                        </m:r>
                      </m:sub>
                    </m:sSub>
                  </m:oMath>
                </a14:m>
                <a:endParaRPr kumimoji="1" lang="en-US" altLang="zh-TW" sz="4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17" name="文字方塊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2373" y="5308800"/>
                <a:ext cx="5206297" cy="1261884"/>
              </a:xfrm>
              <a:prstGeom prst="rect">
                <a:avLst/>
              </a:prstGeom>
              <a:blipFill rotWithShape="0">
                <a:blip r:embed="rId8"/>
                <a:stretch>
                  <a:fillRect l="-3509" t="-7729" b="-1642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文字方塊 17"/>
          <p:cNvSpPr txBox="1"/>
          <p:nvPr/>
        </p:nvSpPr>
        <p:spPr>
          <a:xfrm>
            <a:off x="1458911" y="1625461"/>
            <a:ext cx="2174249" cy="52322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28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Time Domain</a:t>
            </a:r>
            <a:endParaRPr kumimoji="1" lang="zh-TW" altLang="en-US" sz="28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8290247" y="1625461"/>
            <a:ext cx="2945037" cy="52322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28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Frequency Domain</a:t>
            </a:r>
            <a:endParaRPr kumimoji="1" lang="zh-TW" altLang="en-US" sz="28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1324390" y="4592171"/>
            <a:ext cx="2443298" cy="52322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28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Coherence time</a:t>
            </a:r>
            <a:endParaRPr kumimoji="1" lang="zh-TW" altLang="en-US" sz="28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8538715" y="4592171"/>
            <a:ext cx="2448107" cy="52322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28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Doppler Spread</a:t>
            </a:r>
            <a:endParaRPr kumimoji="1" lang="zh-TW" altLang="en-US" sz="28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1627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Channel Fading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kumimoji="1" lang="en-US" altLang="zh-TW" sz="3200" dirty="0" smtClean="0">
                <a:latin typeface="Times New Roman" charset="0"/>
                <a:ea typeface="Times New Roman" charset="0"/>
                <a:cs typeface="Times New Roman" charset="0"/>
              </a:rPr>
              <a:t>Mobility</a:t>
            </a:r>
          </a:p>
          <a:p>
            <a:pPr lvl="1"/>
            <a:r>
              <a:rPr kumimoji="1" lang="en-US" altLang="zh-TW" sz="3200" dirty="0" smtClean="0">
                <a:latin typeface="Times New Roman" charset="0"/>
                <a:ea typeface="Times New Roman" charset="0"/>
                <a:cs typeface="Times New Roman" charset="0"/>
              </a:rPr>
              <a:t>Slow Fading</a:t>
            </a:r>
          </a:p>
          <a:p>
            <a:pPr lvl="1"/>
            <a:r>
              <a:rPr kumimoji="1" lang="en-US" altLang="zh-TW" sz="3200" dirty="0" smtClean="0">
                <a:latin typeface="Times New Roman" charset="0"/>
                <a:ea typeface="Times New Roman" charset="0"/>
                <a:cs typeface="Times New Roman" charset="0"/>
              </a:rPr>
              <a:t>Fast Fading</a:t>
            </a:r>
          </a:p>
          <a:p>
            <a:pPr>
              <a:lnSpc>
                <a:spcPct val="200000"/>
              </a:lnSpc>
            </a:pPr>
            <a:r>
              <a:rPr kumimoji="1" lang="en-US" altLang="zh-TW" sz="3200" dirty="0" smtClean="0">
                <a:latin typeface="Times New Roman" charset="0"/>
                <a:ea typeface="Times New Roman" charset="0"/>
                <a:cs typeface="Times New Roman" charset="0"/>
              </a:rPr>
              <a:t>Multipath</a:t>
            </a:r>
          </a:p>
          <a:p>
            <a:pPr lvl="1"/>
            <a:r>
              <a:rPr kumimoji="1" lang="en-US" altLang="zh-TW" sz="3200" dirty="0" smtClean="0">
                <a:latin typeface="Times New Roman" charset="0"/>
                <a:ea typeface="Times New Roman" charset="0"/>
                <a:cs typeface="Times New Roman" charset="0"/>
              </a:rPr>
              <a:t>Flat Fading </a:t>
            </a:r>
          </a:p>
          <a:p>
            <a:pPr lvl="1"/>
            <a:r>
              <a:rPr kumimoji="1" lang="en-US" altLang="zh-TW" sz="3200" dirty="0" smtClean="0">
                <a:latin typeface="Times New Roman" charset="0"/>
                <a:ea typeface="Times New Roman" charset="0"/>
                <a:cs typeface="Times New Roman" charset="0"/>
              </a:rPr>
              <a:t>Frequency-selective Fading</a:t>
            </a:r>
            <a:endParaRPr kumimoji="1" lang="zh-TW" altLang="en-US" sz="32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5" name="矩形 4"/>
          <p:cNvSpPr/>
          <p:nvPr/>
        </p:nvSpPr>
        <p:spPr>
          <a:xfrm>
            <a:off x="0" y="-148281"/>
            <a:ext cx="12282616" cy="7364627"/>
          </a:xfrm>
          <a:prstGeom prst="rect">
            <a:avLst/>
          </a:prstGeom>
          <a:solidFill>
            <a:schemeClr val="tx1">
              <a:lumMod val="65000"/>
              <a:lumOff val="35000"/>
              <a:alpha val="8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內容版面配置區 2"/>
          <p:cNvSpPr txBox="1">
            <a:spLocks/>
          </p:cNvSpPr>
          <p:nvPr/>
        </p:nvSpPr>
        <p:spPr>
          <a:xfrm>
            <a:off x="335360" y="3672156"/>
            <a:ext cx="11521280" cy="4610906"/>
          </a:xfrm>
          <a:prstGeom prst="rect">
            <a:avLst/>
          </a:prstGeom>
        </p:spPr>
        <p:txBody>
          <a:bodyPr/>
          <a:lstStyle>
            <a:lvl1pPr marL="403225" indent="-392113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1pPr>
            <a:lvl2pPr marL="808038" indent="-404813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2pPr>
            <a:lvl3pPr marL="1157288" indent="-34925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3pPr>
            <a:lvl4pPr marL="1516063" indent="-358775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4pPr>
            <a:lvl5pPr marL="1876425" indent="-360363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kumimoji="1" lang="en-US" altLang="zh-TW" sz="3200" dirty="0" smtClean="0">
                <a:solidFill>
                  <a:srgbClr val="FFFF00"/>
                </a:solidFill>
                <a:latin typeface="Times New Roman" charset="0"/>
                <a:ea typeface="Times New Roman" charset="0"/>
                <a:cs typeface="Times New Roman" charset="0"/>
              </a:rPr>
              <a:t>Multipath</a:t>
            </a:r>
          </a:p>
          <a:p>
            <a:pPr lvl="1"/>
            <a:r>
              <a:rPr kumimoji="1" lang="en-US" altLang="zh-TW" sz="3200" dirty="0" smtClean="0">
                <a:solidFill>
                  <a:srgbClr val="FFFF00"/>
                </a:solidFill>
                <a:latin typeface="Times New Roman" charset="0"/>
                <a:ea typeface="Times New Roman" charset="0"/>
                <a:cs typeface="Times New Roman" charset="0"/>
              </a:rPr>
              <a:t>Flat Fading</a:t>
            </a:r>
          </a:p>
          <a:p>
            <a:pPr lvl="1"/>
            <a:r>
              <a:rPr kumimoji="1" lang="en-US" altLang="zh-TW" sz="3200" dirty="0" smtClean="0">
                <a:solidFill>
                  <a:srgbClr val="FFFF00"/>
                </a:solidFill>
                <a:latin typeface="Times New Roman" charset="0"/>
                <a:ea typeface="Times New Roman" charset="0"/>
                <a:cs typeface="Times New Roman" charset="0"/>
              </a:rPr>
              <a:t>Frequency-selective Fading</a:t>
            </a:r>
          </a:p>
        </p:txBody>
      </p:sp>
    </p:spTree>
    <p:extLst>
      <p:ext uri="{BB962C8B-B14F-4D97-AF65-F5344CB8AC3E}">
        <p14:creationId xmlns:p14="http://schemas.microsoft.com/office/powerpoint/2010/main" val="1772195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>
                <a:latin typeface="Times New Roman" charset="0"/>
                <a:ea typeface="Times New Roman" charset="0"/>
                <a:cs typeface="Times New Roman" charset="0"/>
              </a:rPr>
              <a:t>Channel Fading</a:t>
            </a:r>
            <a:endParaRPr kumimoji="1"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Coherence Bandwidth </a:t>
                </a:r>
                <a:r>
                  <a:rPr kumimoji="1" lang="en-US" altLang="zh-TW" sz="3200" dirty="0" err="1" smtClean="0">
                    <a:latin typeface="Times New Roman" charset="0"/>
                    <a:ea typeface="Times New Roman" charset="0"/>
                    <a:cs typeface="Times New Roman" charset="0"/>
                  </a:rPr>
                  <a:t>v.s</a:t>
                </a:r>
                <a:r>
                  <a:rPr kumimoji="1"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. Delay Spread</a:t>
                </a:r>
              </a:p>
              <a:p>
                <a:pPr>
                  <a:lnSpc>
                    <a:spcPct val="150000"/>
                  </a:lnSpc>
                </a:pPr>
                <a:r>
                  <a:rPr kumimoji="1" lang="en-US" altLang="zh-TW" sz="3200" dirty="0">
                    <a:latin typeface="Times New Roman" charset="0"/>
                    <a:ea typeface="Times New Roman" charset="0"/>
                    <a:cs typeface="Times New Roman" charset="0"/>
                  </a:rPr>
                  <a:t>Coherence </a:t>
                </a:r>
                <a:r>
                  <a:rPr kumimoji="1"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Bandwidth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3200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kumimoji="1" lang="en-US" altLang="zh-TW" sz="3200" b="0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𝑊</m:t>
                        </m:r>
                      </m:e>
                      <m:sub>
                        <m:r>
                          <a:rPr kumimoji="1" lang="en-US" altLang="zh-TW" sz="3200" b="0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kumimoji="1"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 : </a:t>
                </a:r>
                <a:r>
                  <a:rPr lang="en-US" altLang="zh-TW" sz="3200" dirty="0">
                    <a:latin typeface="Times New Roman" charset="0"/>
                    <a:ea typeface="Times New Roman" charset="0"/>
                    <a:cs typeface="Times New Roman" charset="0"/>
                  </a:rPr>
                  <a:t>the approximate maximum </a:t>
                </a:r>
                <a:r>
                  <a:rPr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bandwidth </a:t>
                </a:r>
                <a:r>
                  <a:rPr lang="en-US" altLang="zh-TW" sz="3200" dirty="0">
                    <a:latin typeface="Times New Roman" charset="0"/>
                    <a:ea typeface="Times New Roman" charset="0"/>
                    <a:cs typeface="Times New Roman" charset="0"/>
                  </a:rPr>
                  <a:t>over which two frequencies of a signal are likely to experience </a:t>
                </a:r>
                <a:r>
                  <a:rPr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comparable</a:t>
                </a:r>
                <a:endParaRPr lang="en-US" altLang="zh-TW" sz="3200" dirty="0" smtClean="0">
                  <a:solidFill>
                    <a:srgbClr val="FF000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r>
                  <a:rPr kumimoji="1"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Delay Spread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320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kumimoji="1" lang="en-US" altLang="zh-TW" sz="32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𝑇</m:t>
                        </m:r>
                      </m:e>
                      <m:sub>
                        <m:r>
                          <a:rPr kumimoji="1" lang="en-US" altLang="zh-TW" sz="32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kumimoji="1"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 : the difference between the </a:t>
                </a:r>
                <a:r>
                  <a:rPr kumimoji="1" lang="en-US" altLang="zh-TW" sz="3200" dirty="0">
                    <a:solidFill>
                      <a:schemeClr val="accent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p</a:t>
                </a:r>
                <a:r>
                  <a:rPr kumimoji="1" lang="en-US" altLang="zh-TW" sz="3200" dirty="0" smtClean="0">
                    <a:solidFill>
                      <a:schemeClr val="accent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ropagation delay </a:t>
                </a:r>
                <a:r>
                  <a:rPr kumimoji="1"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of two paths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4000" i="1">
                            <a:solidFill>
                              <a:schemeClr val="accent1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kumimoji="1" lang="en-US" altLang="zh-TW" sz="40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𝑇</m:t>
                        </m:r>
                      </m:e>
                      <m:sub>
                        <m:r>
                          <a:rPr kumimoji="1" lang="en-US" altLang="zh-TW" sz="40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𝑑</m:t>
                        </m:r>
                      </m:sub>
                    </m:sSub>
                    <m:r>
                      <a:rPr kumimoji="1" lang="en-US" altLang="zh-TW" sz="400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∝</m:t>
                    </m:r>
                    <m:f>
                      <m:fPr>
                        <m:ctrlPr>
                          <a:rPr kumimoji="1" lang="mr-IN" altLang="zh-TW" sz="4000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kumimoji="1" lang="en-US" altLang="zh-TW" sz="4000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kumimoji="1" lang="en-US" altLang="zh-TW" sz="4000" i="1">
                                <a:solidFill>
                                  <a:srgbClr val="FF0000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4000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𝑊</m:t>
                            </m:r>
                          </m:e>
                          <m:sub>
                            <m:r>
                              <a:rPr kumimoji="1" lang="en-US" altLang="zh-TW" sz="4000" i="1">
                                <a:solidFill>
                                  <a:srgbClr val="FF0000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𝑐</m:t>
                            </m:r>
                          </m:sub>
                        </m:sSub>
                      </m:den>
                    </m:f>
                  </m:oMath>
                </a14:m>
                <a:endParaRPr kumimoji="1" lang="zh-TW" altLang="en-US" sz="3200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217" t="-1852" r="-10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220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圖片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3395" y="2224028"/>
            <a:ext cx="1858740" cy="2159577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158" y="2149080"/>
            <a:ext cx="2832100" cy="20447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>
                <a:latin typeface="Times New Roman" charset="0"/>
                <a:ea typeface="Times New Roman" charset="0"/>
                <a:cs typeface="Times New Roman" charset="0"/>
              </a:rPr>
              <a:t>Channel Fading</a:t>
            </a:r>
            <a:endParaRPr kumimoji="1"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335360" y="1700808"/>
                <a:ext cx="11521280" cy="4215898"/>
              </a:xfrm>
            </p:spPr>
            <p:txBody>
              <a:bodyPr/>
              <a:lstStyle/>
              <a:p>
                <a:pPr marL="11112" indent="0">
                  <a:buNone/>
                </a:pPr>
                <a:r>
                  <a:rPr kumimoji="1" lang="en-US" altLang="zh-TW" sz="3200" dirty="0" smtClean="0">
                    <a:solidFill>
                      <a:srgbClr val="FF0000"/>
                    </a:solidFill>
                    <a:ea typeface="Times New Roman" charset="0"/>
                    <a:cs typeface="Times New Roman" charset="0"/>
                  </a:rPr>
                  <a:t>					</a:t>
                </a:r>
              </a:p>
              <a:p>
                <a:pPr marL="11112" indent="0">
                  <a:buNone/>
                </a:pPr>
                <a:endParaRPr kumimoji="1" lang="en-US" altLang="zh-TW" sz="3200" i="1" dirty="0">
                  <a:solidFill>
                    <a:srgbClr val="FF0000"/>
                  </a:solidFill>
                  <a:latin typeface="Cambria Math" charset="0"/>
                  <a:ea typeface="Times New Roman" charset="0"/>
                  <a:cs typeface="Times New Roman" charset="0"/>
                </a:endParaRPr>
              </a:p>
              <a:p>
                <a:pPr marL="11112" indent="0" algn="ctr">
                  <a:buNone/>
                </a:pPr>
                <a:endParaRPr kumimoji="1" lang="en-US" altLang="zh-TW" sz="3200" i="1" dirty="0" smtClean="0">
                  <a:solidFill>
                    <a:srgbClr val="FF0000"/>
                  </a:solidFill>
                  <a:latin typeface="Cambria Math" charset="0"/>
                  <a:ea typeface="Times New Roman" charset="0"/>
                  <a:cs typeface="Times New Roman" charset="0"/>
                </a:endParaRPr>
              </a:p>
              <a:p>
                <a:pPr marL="11112" indent="0">
                  <a:buNone/>
                </a:pPr>
                <a:endParaRPr kumimoji="1" lang="en-US" altLang="zh-TW" sz="3200" i="1" dirty="0">
                  <a:solidFill>
                    <a:srgbClr val="FF0000"/>
                  </a:solidFill>
                  <a:latin typeface="Cambria Math" charset="0"/>
                  <a:ea typeface="Times New Roman" charset="0"/>
                  <a:cs typeface="Times New Roman" charset="0"/>
                </a:endParaRPr>
              </a:p>
              <a:p>
                <a:pPr marL="11112" indent="0">
                  <a:lnSpc>
                    <a:spcPct val="150000"/>
                  </a:lnSpc>
                  <a:buNone/>
                </a:pPr>
                <a:r>
                  <a:rPr kumimoji="1" lang="en-US" altLang="zh-TW" sz="4000" i="1" dirty="0" smtClean="0">
                    <a:solidFill>
                      <a:srgbClr val="FF0000"/>
                    </a:solidFill>
                    <a:latin typeface="Cambria Math" charset="0"/>
                    <a:ea typeface="Times New Roman" charset="0"/>
                    <a:cs typeface="Times New Roman" charset="0"/>
                  </a:rPr>
                  <a:t>                      			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3200" i="1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kumimoji="1" lang="en-US" altLang="zh-TW" sz="3200" b="0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𝑊</m:t>
                        </m:r>
                      </m:e>
                      <m:sub>
                        <m:r>
                          <a:rPr kumimoji="1" lang="en-US" altLang="zh-TW" sz="3200" i="1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𝑐</m:t>
                        </m:r>
                      </m:sub>
                    </m:sSub>
                    <m:r>
                      <a:rPr kumimoji="1" lang="en-US" altLang="zh-TW" sz="320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∝</m:t>
                    </m:r>
                    <m:f>
                      <m:fPr>
                        <m:ctrlPr>
                          <a:rPr kumimoji="1" lang="mr-IN" altLang="zh-TW" sz="3200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kumimoji="1" lang="en-US" altLang="zh-TW" sz="3200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kumimoji="1" lang="en-US" altLang="zh-TW" sz="32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32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𝑇</m:t>
                            </m:r>
                          </m:e>
                          <m:sub>
                            <m:r>
                              <a:rPr kumimoji="1" lang="en-US" altLang="zh-TW" sz="32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𝑑</m:t>
                            </m:r>
                          </m:sub>
                        </m:sSub>
                      </m:den>
                    </m:f>
                  </m:oMath>
                </a14:m>
                <a:endParaRPr kumimoji="1" lang="zh-TW" altLang="en-US" sz="3200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5360" y="1700808"/>
                <a:ext cx="11521280" cy="4215898"/>
              </a:xfr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26</a:t>
            </a:fld>
            <a:endParaRPr lang="en-US"/>
          </a:p>
        </p:txBody>
      </p:sp>
      <p:cxnSp>
        <p:nvCxnSpPr>
          <p:cNvPr id="8" name="直線箭頭接點 7"/>
          <p:cNvCxnSpPr/>
          <p:nvPr/>
        </p:nvCxnSpPr>
        <p:spPr>
          <a:xfrm>
            <a:off x="4320984" y="2581837"/>
            <a:ext cx="3478306" cy="17929"/>
          </a:xfrm>
          <a:prstGeom prst="straightConnector1">
            <a:avLst/>
          </a:prstGeom>
          <a:ln w="762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箭頭接點 8"/>
          <p:cNvCxnSpPr/>
          <p:nvPr/>
        </p:nvCxnSpPr>
        <p:spPr>
          <a:xfrm>
            <a:off x="4320989" y="3521776"/>
            <a:ext cx="3478306" cy="17929"/>
          </a:xfrm>
          <a:prstGeom prst="straightConnector1">
            <a:avLst/>
          </a:prstGeom>
          <a:ln w="76200">
            <a:headEnd type="triangl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2167633" y="3901750"/>
                <a:ext cx="899477" cy="707886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4000" i="1" smtClean="0">
                              <a:solidFill>
                                <a:srgbClr val="FF000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a:rPr kumimoji="1" lang="en-US" altLang="zh-TW" sz="40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𝑊</m:t>
                          </m:r>
                        </m:e>
                        <m:sub>
                          <m:r>
                            <a:rPr kumimoji="1" lang="en-US" altLang="zh-TW" sz="4000" i="1">
                              <a:solidFill>
                                <a:srgbClr val="FF000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kumimoji="1" lang="zh-TW" altLang="en-US" sz="4000" b="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7633" y="3901750"/>
                <a:ext cx="899477" cy="707886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/>
              <p:cNvSpPr txBox="1"/>
              <p:nvPr/>
            </p:nvSpPr>
            <p:spPr>
              <a:xfrm>
                <a:off x="10264884" y="3919126"/>
                <a:ext cx="821572" cy="707886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4000" i="1" smtClean="0">
                              <a:solidFill>
                                <a:schemeClr val="accent1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a:rPr kumimoji="1" lang="en-US" altLang="zh-TW" sz="40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𝑇</m:t>
                          </m:r>
                        </m:e>
                        <m:sub>
                          <m:r>
                            <a:rPr kumimoji="1" lang="en-US" altLang="zh-TW" sz="40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kumimoji="1" lang="zh-TW" altLang="en-US" sz="4000" b="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1" name="文字方塊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64884" y="3919126"/>
                <a:ext cx="821572" cy="707886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字方塊 11"/>
          <p:cNvSpPr txBox="1"/>
          <p:nvPr/>
        </p:nvSpPr>
        <p:spPr>
          <a:xfrm>
            <a:off x="5554980" y="1935506"/>
            <a:ext cx="1003801" cy="584775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3200" b="0" baseline="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iFFT</a:t>
            </a:r>
            <a:endParaRPr kumimoji="1" lang="zh-TW" altLang="en-US" sz="32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5611886" y="2895597"/>
            <a:ext cx="889987" cy="584775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32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FFT</a:t>
            </a:r>
            <a:endParaRPr kumimoji="1" lang="zh-TW" altLang="en-US" sz="32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855515" y="4592171"/>
            <a:ext cx="3381054" cy="52322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28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Coherence Bandwidth</a:t>
            </a:r>
            <a:endParaRPr kumimoji="1" lang="zh-TW" altLang="en-US" sz="28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8699016" y="4592171"/>
            <a:ext cx="2127505" cy="52322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28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Delay Spread</a:t>
            </a:r>
            <a:endParaRPr kumimoji="1" lang="zh-TW" altLang="en-US" sz="28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1789522" y="5513782"/>
            <a:ext cx="2300630" cy="646331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r>
              <a:rPr kumimoji="1" lang="en-US" altLang="zh-TW" sz="360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Flat</a:t>
            </a:r>
            <a:r>
              <a:rPr kumimoji="1" lang="en-US" altLang="zh-TW" sz="3600" b="0" baseline="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 Fading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/>
              <p:cNvSpPr txBox="1"/>
              <p:nvPr/>
            </p:nvSpPr>
            <p:spPr>
              <a:xfrm>
                <a:off x="4672373" y="5308800"/>
                <a:ext cx="5210081" cy="1261884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ctr">
                <a:spAutoFit/>
              </a:bodyPr>
              <a:lstStyle/>
              <a:p>
                <a:r>
                  <a:rPr kumimoji="1" lang="en-US" altLang="zh-TW" sz="3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Signal bandwidth </a:t>
                </a:r>
                <a14:m>
                  <m:oMath xmlns:m="http://schemas.openxmlformats.org/officeDocument/2006/math">
                    <m:r>
                      <a:rPr kumimoji="1" lang="en-US" altLang="zh-TW" sz="36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Times New Roman" charset="0"/>
                        <a:cs typeface="Times New Roman" charset="0"/>
                      </a:rPr>
                      <m:t>𝑊</m:t>
                    </m:r>
                    <m:r>
                      <a:rPr kumimoji="1" lang="en-US" altLang="zh-TW" sz="36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≪</m:t>
                    </m:r>
                    <m:sSub>
                      <m:sSubPr>
                        <m:ctrlPr>
                          <a:rPr kumimoji="1" lang="en-US" altLang="zh-TW" sz="3600" i="1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kumimoji="1" lang="en-US" altLang="zh-TW" sz="3600" b="0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𝑊</m:t>
                        </m:r>
                      </m:e>
                      <m:sub>
                        <m:r>
                          <a:rPr kumimoji="1" lang="en-US" altLang="zh-TW" sz="3600" i="1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𝑐</m:t>
                        </m:r>
                      </m:sub>
                    </m:sSub>
                  </m:oMath>
                </a14:m>
                <a:endParaRPr kumimoji="1" lang="en-US" altLang="zh-TW" sz="3600" b="0" baseline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r>
                  <a:rPr kumimoji="1" lang="en-US" altLang="zh-TW" sz="3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Symbol time </a:t>
                </a:r>
                <a14:m>
                  <m:oMath xmlns:m="http://schemas.openxmlformats.org/officeDocument/2006/math">
                    <m:r>
                      <a:rPr kumimoji="1" lang="en-US" altLang="zh-TW" sz="36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Times New Roman" charset="0"/>
                        <a:cs typeface="Times New Roman" charset="0"/>
                      </a:rPr>
                      <m:t>𝑇</m:t>
                    </m:r>
                    <m:r>
                      <a:rPr kumimoji="1" lang="en-US" altLang="zh-TW" sz="360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≫</m:t>
                    </m:r>
                    <m:sSub>
                      <m:sSubPr>
                        <m:ctrlPr>
                          <a:rPr kumimoji="1" lang="en-US" altLang="zh-TW" sz="4000" i="1">
                            <a:solidFill>
                              <a:schemeClr val="accent1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kumimoji="1" lang="en-US" altLang="zh-TW" sz="40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𝑇</m:t>
                        </m:r>
                      </m:e>
                      <m:sub>
                        <m:r>
                          <a:rPr kumimoji="1" lang="en-US" altLang="zh-TW" sz="40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𝑑</m:t>
                        </m:r>
                      </m:sub>
                    </m:sSub>
                  </m:oMath>
                </a14:m>
                <a:endParaRPr kumimoji="1" lang="en-US" altLang="zh-TW" sz="4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17" name="文字方塊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2373" y="5308800"/>
                <a:ext cx="5210081" cy="1261884"/>
              </a:xfrm>
              <a:prstGeom prst="rect">
                <a:avLst/>
              </a:prstGeom>
              <a:blipFill rotWithShape="0">
                <a:blip r:embed="rId8"/>
                <a:stretch>
                  <a:fillRect l="-3509" t="-7729" b="-1642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文字方塊 17"/>
          <p:cNvSpPr txBox="1"/>
          <p:nvPr/>
        </p:nvSpPr>
        <p:spPr>
          <a:xfrm>
            <a:off x="878477" y="1625461"/>
            <a:ext cx="2945037" cy="52322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280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Frequency</a:t>
            </a:r>
            <a:r>
              <a:rPr kumimoji="1" lang="en-US" altLang="zh-TW" sz="2800" b="0" baseline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TW" sz="28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Domain</a:t>
            </a:r>
            <a:endParaRPr kumimoji="1" lang="zh-TW" altLang="en-US" sz="28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8675640" y="1625461"/>
            <a:ext cx="2174250" cy="52322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2800" b="0" baseline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Time Domain</a:t>
            </a:r>
            <a:endParaRPr kumimoji="1" lang="zh-TW" altLang="en-US" sz="28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8211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圖片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3395" y="2224028"/>
            <a:ext cx="1858740" cy="2159577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158" y="2149080"/>
            <a:ext cx="2832100" cy="20447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>
                <a:latin typeface="Times New Roman" charset="0"/>
                <a:ea typeface="Times New Roman" charset="0"/>
                <a:cs typeface="Times New Roman" charset="0"/>
              </a:rPr>
              <a:t>Channel Fading</a:t>
            </a:r>
            <a:endParaRPr kumimoji="1"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335360" y="1700808"/>
                <a:ext cx="11521280" cy="4215898"/>
              </a:xfrm>
            </p:spPr>
            <p:txBody>
              <a:bodyPr/>
              <a:lstStyle/>
              <a:p>
                <a:pPr marL="11112" indent="0">
                  <a:buNone/>
                </a:pPr>
                <a:r>
                  <a:rPr kumimoji="1" lang="en-US" altLang="zh-TW" sz="3200" dirty="0" smtClean="0">
                    <a:solidFill>
                      <a:srgbClr val="FF0000"/>
                    </a:solidFill>
                    <a:ea typeface="Times New Roman" charset="0"/>
                    <a:cs typeface="Times New Roman" charset="0"/>
                  </a:rPr>
                  <a:t>					</a:t>
                </a:r>
              </a:p>
              <a:p>
                <a:pPr marL="11112" indent="0">
                  <a:buNone/>
                </a:pPr>
                <a:endParaRPr kumimoji="1" lang="en-US" altLang="zh-TW" sz="3200" i="1" dirty="0">
                  <a:solidFill>
                    <a:srgbClr val="FF0000"/>
                  </a:solidFill>
                  <a:latin typeface="Cambria Math" charset="0"/>
                  <a:ea typeface="Times New Roman" charset="0"/>
                  <a:cs typeface="Times New Roman" charset="0"/>
                </a:endParaRPr>
              </a:p>
              <a:p>
                <a:pPr marL="11112" indent="0" algn="ctr">
                  <a:buNone/>
                </a:pPr>
                <a:endParaRPr kumimoji="1" lang="en-US" altLang="zh-TW" sz="3200" i="1" dirty="0" smtClean="0">
                  <a:solidFill>
                    <a:srgbClr val="FF0000"/>
                  </a:solidFill>
                  <a:latin typeface="Cambria Math" charset="0"/>
                  <a:ea typeface="Times New Roman" charset="0"/>
                  <a:cs typeface="Times New Roman" charset="0"/>
                </a:endParaRPr>
              </a:p>
              <a:p>
                <a:pPr marL="11112" indent="0">
                  <a:buNone/>
                </a:pPr>
                <a:endParaRPr kumimoji="1" lang="en-US" altLang="zh-TW" sz="3200" i="1" dirty="0">
                  <a:solidFill>
                    <a:srgbClr val="FF0000"/>
                  </a:solidFill>
                  <a:latin typeface="Cambria Math" charset="0"/>
                  <a:ea typeface="Times New Roman" charset="0"/>
                  <a:cs typeface="Times New Roman" charset="0"/>
                </a:endParaRPr>
              </a:p>
              <a:p>
                <a:pPr marL="11112" indent="0">
                  <a:lnSpc>
                    <a:spcPct val="150000"/>
                  </a:lnSpc>
                  <a:buNone/>
                </a:pPr>
                <a:r>
                  <a:rPr kumimoji="1" lang="en-US" altLang="zh-TW" sz="4000" i="1" dirty="0" smtClean="0">
                    <a:solidFill>
                      <a:srgbClr val="FF0000"/>
                    </a:solidFill>
                    <a:latin typeface="Cambria Math" charset="0"/>
                    <a:ea typeface="Times New Roman" charset="0"/>
                    <a:cs typeface="Times New Roman" charset="0"/>
                  </a:rPr>
                  <a:t>                      			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3200" i="1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kumimoji="1" lang="en-US" altLang="zh-TW" sz="3200" b="0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𝑊</m:t>
                        </m:r>
                      </m:e>
                      <m:sub>
                        <m:r>
                          <a:rPr kumimoji="1" lang="en-US" altLang="zh-TW" sz="3200" i="1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𝑐</m:t>
                        </m:r>
                      </m:sub>
                    </m:sSub>
                    <m:r>
                      <a:rPr kumimoji="1" lang="en-US" altLang="zh-TW" sz="320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∝</m:t>
                    </m:r>
                    <m:f>
                      <m:fPr>
                        <m:ctrlPr>
                          <a:rPr kumimoji="1" lang="mr-IN" altLang="zh-TW" sz="3200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kumimoji="1" lang="en-US" altLang="zh-TW" sz="3200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kumimoji="1" lang="en-US" altLang="zh-TW" sz="32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32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𝑇</m:t>
                            </m:r>
                          </m:e>
                          <m:sub>
                            <m:r>
                              <a:rPr kumimoji="1" lang="en-US" altLang="zh-TW" sz="32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𝑑</m:t>
                            </m:r>
                          </m:sub>
                        </m:sSub>
                      </m:den>
                    </m:f>
                  </m:oMath>
                </a14:m>
                <a:endParaRPr kumimoji="1" lang="zh-TW" altLang="en-US" sz="3200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5360" y="1700808"/>
                <a:ext cx="11521280" cy="4215898"/>
              </a:xfr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27</a:t>
            </a:fld>
            <a:endParaRPr lang="en-US"/>
          </a:p>
        </p:txBody>
      </p:sp>
      <p:cxnSp>
        <p:nvCxnSpPr>
          <p:cNvPr id="8" name="直線箭頭接點 7"/>
          <p:cNvCxnSpPr/>
          <p:nvPr/>
        </p:nvCxnSpPr>
        <p:spPr>
          <a:xfrm>
            <a:off x="4320984" y="2581837"/>
            <a:ext cx="3478306" cy="17929"/>
          </a:xfrm>
          <a:prstGeom prst="straightConnector1">
            <a:avLst/>
          </a:prstGeom>
          <a:ln w="762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箭頭接點 8"/>
          <p:cNvCxnSpPr/>
          <p:nvPr/>
        </p:nvCxnSpPr>
        <p:spPr>
          <a:xfrm>
            <a:off x="4320989" y="3521776"/>
            <a:ext cx="3478306" cy="17929"/>
          </a:xfrm>
          <a:prstGeom prst="straightConnector1">
            <a:avLst/>
          </a:prstGeom>
          <a:ln w="76200">
            <a:headEnd type="triangl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2167633" y="3901750"/>
                <a:ext cx="899477" cy="707886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4000" i="1" smtClean="0">
                              <a:solidFill>
                                <a:srgbClr val="FF000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a:rPr kumimoji="1" lang="en-US" altLang="zh-TW" sz="40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𝑊</m:t>
                          </m:r>
                        </m:e>
                        <m:sub>
                          <m:r>
                            <a:rPr kumimoji="1" lang="en-US" altLang="zh-TW" sz="4000" i="1">
                              <a:solidFill>
                                <a:srgbClr val="FF000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kumimoji="1" lang="zh-TW" altLang="en-US" sz="4000" b="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7633" y="3901750"/>
                <a:ext cx="899477" cy="707886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/>
              <p:cNvSpPr txBox="1"/>
              <p:nvPr/>
            </p:nvSpPr>
            <p:spPr>
              <a:xfrm>
                <a:off x="10264884" y="3919126"/>
                <a:ext cx="821572" cy="707886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4000" i="1" smtClean="0">
                              <a:solidFill>
                                <a:schemeClr val="accent1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a:rPr kumimoji="1" lang="en-US" altLang="zh-TW" sz="40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𝑇</m:t>
                          </m:r>
                        </m:e>
                        <m:sub>
                          <m:r>
                            <a:rPr kumimoji="1" lang="en-US" altLang="zh-TW" sz="40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kumimoji="1" lang="zh-TW" altLang="en-US" sz="4000" b="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1" name="文字方塊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64884" y="3919126"/>
                <a:ext cx="821572" cy="707886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字方塊 11"/>
          <p:cNvSpPr txBox="1"/>
          <p:nvPr/>
        </p:nvSpPr>
        <p:spPr>
          <a:xfrm>
            <a:off x="5554980" y="1935506"/>
            <a:ext cx="1003801" cy="584775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3200" b="0" baseline="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iFFT</a:t>
            </a:r>
            <a:endParaRPr kumimoji="1" lang="zh-TW" altLang="en-US" sz="32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5611886" y="2895597"/>
            <a:ext cx="889987" cy="584775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32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FFT</a:t>
            </a:r>
            <a:endParaRPr kumimoji="1" lang="zh-TW" altLang="en-US" sz="32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855515" y="4592171"/>
            <a:ext cx="3381054" cy="52322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28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Coherence Bandwidth</a:t>
            </a:r>
            <a:endParaRPr kumimoji="1" lang="zh-TW" altLang="en-US" sz="28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8699016" y="4592171"/>
            <a:ext cx="2127505" cy="52322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28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Delay Spread</a:t>
            </a:r>
            <a:endParaRPr kumimoji="1" lang="zh-TW" altLang="en-US" sz="28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878477" y="5347776"/>
            <a:ext cx="3491661" cy="1077218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r>
              <a:rPr kumimoji="1" lang="en-US" altLang="zh-TW" sz="320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Frequency-selective</a:t>
            </a:r>
          </a:p>
          <a:p>
            <a:r>
              <a:rPr kumimoji="1" lang="en-US" altLang="zh-TW" sz="3200" b="0" baseline="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Fading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/>
              <p:cNvSpPr txBox="1"/>
              <p:nvPr/>
            </p:nvSpPr>
            <p:spPr>
              <a:xfrm>
                <a:off x="4672373" y="5308800"/>
                <a:ext cx="5210081" cy="1261884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ctr">
                <a:spAutoFit/>
              </a:bodyPr>
              <a:lstStyle/>
              <a:p>
                <a:r>
                  <a:rPr kumimoji="1" lang="en-US" altLang="zh-TW" sz="3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Signal bandwidth </a:t>
                </a:r>
                <a14:m>
                  <m:oMath xmlns:m="http://schemas.openxmlformats.org/officeDocument/2006/math">
                    <m:r>
                      <a:rPr kumimoji="1" lang="en-US" altLang="zh-TW" sz="36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Times New Roman" charset="0"/>
                        <a:cs typeface="Times New Roman" charset="0"/>
                      </a:rPr>
                      <m:t>𝑊</m:t>
                    </m:r>
                    <m:r>
                      <a:rPr kumimoji="1" lang="en-US" altLang="zh-TW" sz="36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≫</m:t>
                    </m:r>
                    <m:sSub>
                      <m:sSubPr>
                        <m:ctrlPr>
                          <a:rPr kumimoji="1" lang="en-US" altLang="zh-TW" sz="3600" i="1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kumimoji="1" lang="en-US" altLang="zh-TW" sz="3600" b="0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𝑊</m:t>
                        </m:r>
                      </m:e>
                      <m:sub>
                        <m:r>
                          <a:rPr kumimoji="1" lang="en-US" altLang="zh-TW" sz="3600" i="1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𝑐</m:t>
                        </m:r>
                      </m:sub>
                    </m:sSub>
                  </m:oMath>
                </a14:m>
                <a:endParaRPr kumimoji="1" lang="en-US" altLang="zh-TW" sz="3600" b="0" baseline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r>
                  <a:rPr kumimoji="1" lang="en-US" altLang="zh-TW" sz="3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Symbol time </a:t>
                </a:r>
                <a14:m>
                  <m:oMath xmlns:m="http://schemas.openxmlformats.org/officeDocument/2006/math">
                    <m:r>
                      <a:rPr kumimoji="1" lang="en-US" altLang="zh-TW" sz="36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Times New Roman" charset="0"/>
                        <a:cs typeface="Times New Roman" charset="0"/>
                      </a:rPr>
                      <m:t>𝑇</m:t>
                    </m:r>
                    <m:r>
                      <a:rPr kumimoji="1" lang="en-US" altLang="zh-TW" sz="360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≪</m:t>
                    </m:r>
                    <m:sSub>
                      <m:sSubPr>
                        <m:ctrlPr>
                          <a:rPr kumimoji="1" lang="en-US" altLang="zh-TW" sz="4000" i="1">
                            <a:solidFill>
                              <a:schemeClr val="accent1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kumimoji="1" lang="en-US" altLang="zh-TW" sz="40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𝑇</m:t>
                        </m:r>
                      </m:e>
                      <m:sub>
                        <m:r>
                          <a:rPr kumimoji="1" lang="en-US" altLang="zh-TW" sz="40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𝑑</m:t>
                        </m:r>
                      </m:sub>
                    </m:sSub>
                  </m:oMath>
                </a14:m>
                <a:endParaRPr kumimoji="1" lang="en-US" altLang="zh-TW" sz="4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17" name="文字方塊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2373" y="5308800"/>
                <a:ext cx="5210081" cy="1261884"/>
              </a:xfrm>
              <a:prstGeom prst="rect">
                <a:avLst/>
              </a:prstGeom>
              <a:blipFill rotWithShape="0">
                <a:blip r:embed="rId8"/>
                <a:stretch>
                  <a:fillRect l="-3509" t="-7729" b="-1642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文字方塊 17"/>
          <p:cNvSpPr txBox="1"/>
          <p:nvPr/>
        </p:nvSpPr>
        <p:spPr>
          <a:xfrm>
            <a:off x="878477" y="1625461"/>
            <a:ext cx="2945037" cy="52322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280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Frequency</a:t>
            </a:r>
            <a:r>
              <a:rPr kumimoji="1" lang="en-US" altLang="zh-TW" sz="2800" b="0" baseline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TW" sz="28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Domain</a:t>
            </a:r>
            <a:endParaRPr kumimoji="1" lang="zh-TW" altLang="en-US" sz="28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8675640" y="1625461"/>
            <a:ext cx="2174250" cy="52322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2800" b="0" baseline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Time Domain</a:t>
            </a:r>
            <a:endParaRPr kumimoji="1" lang="zh-TW" altLang="en-US" sz="28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8166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t>28</a:t>
            </a:fld>
            <a:endParaRPr lang="en-US"/>
          </a:p>
        </p:txBody>
      </p:sp>
      <p:sp>
        <p:nvSpPr>
          <p:cNvPr id="3" name="矩形 2"/>
          <p:cNvSpPr/>
          <p:nvPr/>
        </p:nvSpPr>
        <p:spPr>
          <a:xfrm>
            <a:off x="0" y="-148281"/>
            <a:ext cx="12282616" cy="7364627"/>
          </a:xfrm>
          <a:prstGeom prst="rect">
            <a:avLst/>
          </a:prstGeom>
          <a:solidFill>
            <a:schemeClr val="tx1">
              <a:lumMod val="65000"/>
              <a:lumOff val="35000"/>
              <a:alpha val="8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6000" b="1" dirty="0" smtClean="0">
                <a:latin typeface="Times New Roman" charset="0"/>
                <a:ea typeface="Times New Roman" charset="0"/>
                <a:cs typeface="Times New Roman" charset="0"/>
              </a:rPr>
              <a:t>Large-Scale Fading</a:t>
            </a:r>
            <a:endParaRPr lang="zh-TW" altLang="en-US" sz="60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5946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Path Loss</a:t>
            </a:r>
            <a:endParaRPr kumimoji="1"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sz="340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Linear</a:t>
            </a:r>
            <a:r>
              <a:rPr kumimoji="1" lang="en-US" altLang="zh-TW" sz="3400" dirty="0" smtClean="0">
                <a:latin typeface="Times New Roman" charset="0"/>
                <a:ea typeface="Times New Roman" charset="0"/>
                <a:cs typeface="Times New Roman" charset="0"/>
              </a:rPr>
              <a:t> path loss of the channel is the </a:t>
            </a:r>
            <a:r>
              <a:rPr kumimoji="1" lang="en-US" altLang="zh-TW" sz="340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ratio of transmit</a:t>
            </a:r>
          </a:p>
          <a:p>
            <a:pPr marL="11112" indent="0">
              <a:buNone/>
            </a:pPr>
            <a:r>
              <a:rPr kumimoji="1" lang="en-US" altLang="zh-TW" sz="3400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TW" sz="340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  power to receive power</a:t>
            </a:r>
            <a:r>
              <a:rPr kumimoji="1" lang="en-US" altLang="zh-TW" sz="3400" dirty="0" smtClean="0">
                <a:latin typeface="Times New Roman" charset="0"/>
                <a:ea typeface="Times New Roman" charset="0"/>
                <a:cs typeface="Times New Roman" charset="0"/>
              </a:rPr>
              <a:t>.</a:t>
            </a:r>
          </a:p>
          <a:p>
            <a:pPr>
              <a:lnSpc>
                <a:spcPct val="200000"/>
              </a:lnSpc>
            </a:pPr>
            <a:r>
              <a:rPr kumimoji="1" lang="en-US" altLang="zh-TW" sz="3400" dirty="0" smtClean="0">
                <a:latin typeface="Times New Roman" charset="0"/>
                <a:ea typeface="Times New Roman" charset="0"/>
                <a:cs typeface="Times New Roman" charset="0"/>
              </a:rPr>
              <a:t>The power of </a:t>
            </a:r>
            <a:r>
              <a:rPr kumimoji="1" lang="en-US" altLang="zh-TW" sz="340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received signal</a:t>
            </a:r>
            <a:r>
              <a:rPr kumimoji="1" lang="en-US" altLang="zh-TW" sz="3400" dirty="0" smtClean="0">
                <a:latin typeface="Times New Roman" charset="0"/>
                <a:ea typeface="Times New Roman" charset="0"/>
                <a:cs typeface="Times New Roman" charset="0"/>
              </a:rPr>
              <a:t> is averaged over any random</a:t>
            </a:r>
          </a:p>
          <a:p>
            <a:pPr marL="11112" indent="0">
              <a:buNone/>
            </a:pPr>
            <a:r>
              <a:rPr kumimoji="1" lang="en-US" altLang="zh-TW" sz="34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TW" sz="3400" dirty="0" smtClean="0">
                <a:latin typeface="Times New Roman" charset="0"/>
                <a:ea typeface="Times New Roman" charset="0"/>
                <a:cs typeface="Times New Roman" charset="0"/>
              </a:rPr>
              <a:t>   variations due to </a:t>
            </a:r>
            <a:r>
              <a:rPr kumimoji="1" lang="en-US" altLang="zh-TW" sz="340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shadowing</a:t>
            </a:r>
            <a:r>
              <a:rPr kumimoji="1" lang="en-US" altLang="zh-TW" sz="3400" dirty="0" smtClean="0">
                <a:latin typeface="Times New Roman" charset="0"/>
                <a:ea typeface="Times New Roman" charset="0"/>
                <a:cs typeface="Times New Roman" charset="0"/>
              </a:rPr>
              <a:t>.</a:t>
            </a:r>
          </a:p>
          <a:p>
            <a:pPr>
              <a:lnSpc>
                <a:spcPct val="200000"/>
              </a:lnSpc>
            </a:pPr>
            <a:r>
              <a:rPr kumimoji="1" lang="en-US" altLang="zh-TW" sz="3400" dirty="0" smtClean="0">
                <a:latin typeface="Times New Roman" charset="0"/>
                <a:ea typeface="Times New Roman" charset="0"/>
                <a:cs typeface="Times New Roman" charset="0"/>
              </a:rPr>
              <a:t>Shadowing is the effect that the received signal power</a:t>
            </a:r>
          </a:p>
          <a:p>
            <a:pPr marL="11112" indent="0">
              <a:buNone/>
            </a:pPr>
            <a:r>
              <a:rPr kumimoji="1" lang="en-US" altLang="zh-TW" sz="34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TW" sz="3400" dirty="0" smtClean="0">
                <a:latin typeface="Times New Roman" charset="0"/>
                <a:ea typeface="Times New Roman" charset="0"/>
                <a:cs typeface="Times New Roman" charset="0"/>
              </a:rPr>
              <a:t>   </a:t>
            </a:r>
            <a:r>
              <a:rPr kumimoji="1" lang="en-US" altLang="zh-TW" sz="340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fluctuates due to objects obstructing </a:t>
            </a:r>
            <a:r>
              <a:rPr kumimoji="1" lang="en-US" altLang="zh-TW" sz="3400" dirty="0" smtClean="0">
                <a:latin typeface="Times New Roman" charset="0"/>
                <a:ea typeface="Times New Roman" charset="0"/>
                <a:cs typeface="Times New Roman" charset="0"/>
              </a:rPr>
              <a:t>the propagation path </a:t>
            </a:r>
          </a:p>
          <a:p>
            <a:pPr marL="11112" indent="0">
              <a:buNone/>
            </a:pPr>
            <a:r>
              <a:rPr kumimoji="1" lang="en-US" altLang="zh-TW" sz="34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TW" sz="3400" dirty="0" smtClean="0">
                <a:latin typeface="Times New Roman" charset="0"/>
                <a:ea typeface="Times New Roman" charset="0"/>
                <a:cs typeface="Times New Roman" charset="0"/>
              </a:rPr>
              <a:t>   between </a:t>
            </a:r>
            <a:r>
              <a:rPr kumimoji="1" lang="en-US" altLang="zh-TW" sz="3400" dirty="0" err="1" smtClean="0">
                <a:latin typeface="Times New Roman" charset="0"/>
                <a:ea typeface="Times New Roman" charset="0"/>
                <a:cs typeface="Times New Roman" charset="0"/>
              </a:rPr>
              <a:t>tx</a:t>
            </a:r>
            <a:r>
              <a:rPr kumimoji="1" lang="en-US" altLang="zh-TW" sz="3400" dirty="0" smtClean="0">
                <a:latin typeface="Times New Roman" charset="0"/>
                <a:ea typeface="Times New Roman" charset="0"/>
                <a:cs typeface="Times New Roman" charset="0"/>
              </a:rPr>
              <a:t> and </a:t>
            </a:r>
            <a:r>
              <a:rPr kumimoji="1" lang="en-US" altLang="zh-TW" sz="3400" dirty="0" err="1" smtClean="0">
                <a:latin typeface="Times New Roman" charset="0"/>
                <a:ea typeface="Times New Roman" charset="0"/>
                <a:cs typeface="Times New Roman" charset="0"/>
              </a:rPr>
              <a:t>rx</a:t>
            </a:r>
            <a:r>
              <a:rPr kumimoji="1" lang="en-US" altLang="zh-TW" sz="3400" dirty="0" smtClean="0">
                <a:latin typeface="Times New Roman" charset="0"/>
                <a:ea typeface="Times New Roman" charset="0"/>
                <a:cs typeface="Times New Roman" charset="0"/>
              </a:rPr>
              <a:t>.</a:t>
            </a:r>
            <a:endParaRPr kumimoji="1" lang="zh-TW" altLang="en-US" sz="34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092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sz="3200" b="1" dirty="0" smtClean="0">
                <a:latin typeface="Times New Roman" charset="0"/>
                <a:ea typeface="Times New Roman" charset="0"/>
                <a:cs typeface="Times New Roman" charset="0"/>
              </a:rPr>
              <a:t>Channel</a:t>
            </a:r>
          </a:p>
          <a:p>
            <a:pPr>
              <a:lnSpc>
                <a:spcPct val="150000"/>
              </a:lnSpc>
            </a:pPr>
            <a:r>
              <a:rPr lang="en-US" altLang="zh-TW" sz="3200" b="1" dirty="0" err="1" smtClean="0">
                <a:latin typeface="Times New Roman" charset="0"/>
                <a:ea typeface="Times New Roman" charset="0"/>
                <a:cs typeface="Times New Roman" charset="0"/>
              </a:rPr>
              <a:t>Friis</a:t>
            </a:r>
            <a:r>
              <a:rPr lang="en-US" altLang="zh-TW" sz="3200" b="1" dirty="0" smtClean="0">
                <a:latin typeface="Times New Roman" charset="0"/>
                <a:ea typeface="Times New Roman" charset="0"/>
                <a:cs typeface="Times New Roman" charset="0"/>
              </a:rPr>
              <a:t> Transmission Equation</a:t>
            </a:r>
          </a:p>
          <a:p>
            <a:pPr>
              <a:lnSpc>
                <a:spcPct val="150000"/>
              </a:lnSpc>
            </a:pPr>
            <a:r>
              <a:rPr lang="en-US" altLang="zh-TW" sz="3200" b="1" dirty="0" smtClean="0">
                <a:latin typeface="Times New Roman" charset="0"/>
                <a:ea typeface="Times New Roman" charset="0"/>
                <a:cs typeface="Times New Roman" charset="0"/>
              </a:rPr>
              <a:t>Demo</a:t>
            </a:r>
          </a:p>
          <a:p>
            <a:pPr>
              <a:lnSpc>
                <a:spcPct val="150000"/>
              </a:lnSpc>
            </a:pPr>
            <a:r>
              <a:rPr lang="en-US" altLang="zh-TW" sz="3200" b="1" dirty="0" smtClean="0">
                <a:latin typeface="Times New Roman" charset="0"/>
                <a:ea typeface="Times New Roman" charset="0"/>
                <a:cs typeface="Times New Roman" charset="0"/>
              </a:rPr>
              <a:t>Reference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01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35360" y="1700808"/>
            <a:ext cx="11521280" cy="4610906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sz="3200" b="1" dirty="0" smtClean="0">
                <a:latin typeface="Times New Roman" charset="0"/>
                <a:ea typeface="Times New Roman" charset="0"/>
                <a:cs typeface="Times New Roman" charset="0"/>
              </a:rPr>
              <a:t>Channel</a:t>
            </a:r>
          </a:p>
          <a:p>
            <a:pPr>
              <a:lnSpc>
                <a:spcPct val="150000"/>
              </a:lnSpc>
            </a:pPr>
            <a:r>
              <a:rPr lang="en-US" altLang="zh-TW" sz="3200" b="1" dirty="0" err="1" smtClean="0">
                <a:latin typeface="Times New Roman" charset="0"/>
                <a:ea typeface="Times New Roman" charset="0"/>
                <a:cs typeface="Times New Roman" charset="0"/>
              </a:rPr>
              <a:t>Friis</a:t>
            </a:r>
            <a:r>
              <a:rPr lang="en-US" altLang="zh-TW" sz="3200" b="1" dirty="0" smtClean="0">
                <a:latin typeface="Times New Roman" charset="0"/>
                <a:ea typeface="Times New Roman" charset="0"/>
                <a:cs typeface="Times New Roman" charset="0"/>
              </a:rPr>
              <a:t> Transmission Equation</a:t>
            </a:r>
          </a:p>
          <a:p>
            <a:pPr>
              <a:lnSpc>
                <a:spcPct val="150000"/>
              </a:lnSpc>
            </a:pPr>
            <a:r>
              <a:rPr lang="en-US" altLang="zh-TW" sz="3200" b="1" dirty="0">
                <a:latin typeface="Times New Roman" charset="0"/>
                <a:ea typeface="Times New Roman" charset="0"/>
                <a:cs typeface="Times New Roman" charset="0"/>
              </a:rPr>
              <a:t>Demo</a:t>
            </a:r>
          </a:p>
          <a:p>
            <a:pPr>
              <a:lnSpc>
                <a:spcPct val="150000"/>
              </a:lnSpc>
            </a:pPr>
            <a:r>
              <a:rPr lang="en-US" altLang="zh-TW" sz="3200" b="1" dirty="0" smtClean="0">
                <a:latin typeface="Times New Roman" charset="0"/>
                <a:ea typeface="Times New Roman" charset="0"/>
                <a:cs typeface="Times New Roman" charset="0"/>
              </a:rPr>
              <a:t>Reference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5" name="矩形 4"/>
          <p:cNvSpPr/>
          <p:nvPr/>
        </p:nvSpPr>
        <p:spPr>
          <a:xfrm>
            <a:off x="0" y="-148281"/>
            <a:ext cx="12282616" cy="7364627"/>
          </a:xfrm>
          <a:prstGeom prst="rect">
            <a:avLst/>
          </a:prstGeom>
          <a:solidFill>
            <a:schemeClr val="tx1">
              <a:lumMod val="65000"/>
              <a:lumOff val="35000"/>
              <a:alpha val="8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內容版面配置區 2"/>
          <p:cNvSpPr txBox="1">
            <a:spLocks/>
          </p:cNvSpPr>
          <p:nvPr/>
        </p:nvSpPr>
        <p:spPr>
          <a:xfrm>
            <a:off x="335362" y="2441032"/>
            <a:ext cx="11521280" cy="4610906"/>
          </a:xfrm>
          <a:prstGeom prst="rect">
            <a:avLst/>
          </a:prstGeom>
        </p:spPr>
        <p:txBody>
          <a:bodyPr/>
          <a:lstStyle>
            <a:lvl1pPr marL="403225" indent="-392113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1pPr>
            <a:lvl2pPr marL="808038" indent="-404813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2pPr>
            <a:lvl3pPr marL="1157288" indent="-34925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3pPr>
            <a:lvl4pPr marL="1516063" indent="-358775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4pPr>
            <a:lvl5pPr marL="1876425" indent="-360363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TW" sz="3200" b="1" dirty="0" err="1" smtClean="0">
                <a:solidFill>
                  <a:srgbClr val="FFFF00"/>
                </a:solidFill>
                <a:latin typeface="Times New Roman" charset="0"/>
                <a:ea typeface="Times New Roman" charset="0"/>
                <a:cs typeface="Times New Roman" charset="0"/>
              </a:rPr>
              <a:t>Friis</a:t>
            </a:r>
            <a:r>
              <a:rPr lang="en-US" altLang="zh-TW" sz="3200" b="1" dirty="0" smtClean="0">
                <a:solidFill>
                  <a:srgbClr val="FFFF00"/>
                </a:solidFill>
                <a:latin typeface="Times New Roman" charset="0"/>
                <a:ea typeface="Times New Roman" charset="0"/>
                <a:cs typeface="Times New Roman" charset="0"/>
              </a:rPr>
              <a:t> Transmission Equation</a:t>
            </a:r>
          </a:p>
        </p:txBody>
      </p:sp>
    </p:spTree>
    <p:extLst>
      <p:ext uri="{BB962C8B-B14F-4D97-AF65-F5344CB8AC3E}">
        <p14:creationId xmlns:p14="http://schemas.microsoft.com/office/powerpoint/2010/main" val="1111125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4448" y="3548417"/>
            <a:ext cx="6086277" cy="3020351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Why </a:t>
            </a:r>
            <a:r>
              <a:rPr kumimoji="1" lang="en-US" altLang="zh-TW" dirty="0" err="1" smtClean="0">
                <a:latin typeface="Times New Roman" charset="0"/>
                <a:ea typeface="Times New Roman" charset="0"/>
                <a:cs typeface="Times New Roman" charset="0"/>
              </a:rPr>
              <a:t>Friis</a:t>
            </a:r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’ Formula</a:t>
            </a:r>
            <a:endParaRPr kumimoji="1"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7" name="內容版面配置區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sz="3200" dirty="0" smtClean="0">
                <a:latin typeface="Times New Roman" charset="0"/>
                <a:ea typeface="Times New Roman" charset="0"/>
                <a:cs typeface="Times New Roman" charset="0"/>
              </a:rPr>
              <a:t>Dispense with the usage of </a:t>
            </a:r>
            <a:r>
              <a:rPr kumimoji="1" lang="en-US" altLang="zh-TW" sz="3200" dirty="0" smtClean="0">
                <a:solidFill>
                  <a:schemeClr val="accent1"/>
                </a:solidFill>
                <a:latin typeface="Times New Roman" charset="0"/>
                <a:ea typeface="Times New Roman" charset="0"/>
                <a:cs typeface="Times New Roman" charset="0"/>
              </a:rPr>
              <a:t>directivity</a:t>
            </a:r>
            <a:r>
              <a:rPr kumimoji="1" lang="en-US" altLang="zh-TW" sz="3200" dirty="0" smtClean="0">
                <a:latin typeface="Times New Roman" charset="0"/>
                <a:ea typeface="Times New Roman" charset="0"/>
                <a:cs typeface="Times New Roman" charset="0"/>
              </a:rPr>
              <a:t> or </a:t>
            </a:r>
            <a:r>
              <a:rPr kumimoji="1" lang="en-US" altLang="zh-TW" sz="3200" dirty="0" smtClean="0">
                <a:solidFill>
                  <a:schemeClr val="accent1"/>
                </a:solidFill>
                <a:latin typeface="Times New Roman" charset="0"/>
                <a:ea typeface="Times New Roman" charset="0"/>
                <a:cs typeface="Times New Roman" charset="0"/>
              </a:rPr>
              <a:t>gain</a:t>
            </a:r>
            <a:r>
              <a:rPr kumimoji="1" lang="en-US" altLang="zh-TW" sz="3200" dirty="0" smtClean="0">
                <a:latin typeface="Times New Roman" charset="0"/>
                <a:ea typeface="Times New Roman" charset="0"/>
                <a:cs typeface="Times New Roman" charset="0"/>
              </a:rPr>
              <a:t> when describing antenna performance</a:t>
            </a:r>
          </a:p>
          <a:p>
            <a:pPr>
              <a:lnSpc>
                <a:spcPct val="150000"/>
              </a:lnSpc>
            </a:pPr>
            <a:r>
              <a:rPr kumimoji="1" lang="en-US" altLang="zh-TW" sz="3200" dirty="0" smtClean="0">
                <a:latin typeface="Times New Roman" charset="0"/>
                <a:ea typeface="Times New Roman" charset="0"/>
                <a:cs typeface="Times New Roman" charset="0"/>
              </a:rPr>
              <a:t>Descriptor of antenna </a:t>
            </a:r>
            <a:r>
              <a:rPr kumimoji="1" lang="en-US" altLang="zh-TW" sz="3200" dirty="0" smtClean="0">
                <a:solidFill>
                  <a:schemeClr val="accent1"/>
                </a:solidFill>
                <a:latin typeface="Times New Roman" charset="0"/>
                <a:ea typeface="Times New Roman" charset="0"/>
                <a:cs typeface="Times New Roman" charset="0"/>
              </a:rPr>
              <a:t>capture area</a:t>
            </a:r>
            <a:endParaRPr kumimoji="1" lang="zh-TW" altLang="en-US" sz="3200" dirty="0">
              <a:solidFill>
                <a:schemeClr val="accent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5166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6973" y="3739487"/>
            <a:ext cx="5673752" cy="2815633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 smtClean="0">
                <a:latin typeface="Times New Roman" charset="0"/>
                <a:ea typeface="Times New Roman" charset="0"/>
                <a:cs typeface="Times New Roman" charset="0"/>
              </a:rPr>
              <a:t>Friis</a:t>
            </a:r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’ Original Formula</a:t>
            </a:r>
            <a:endParaRPr kumimoji="1"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335360" y="1700808"/>
                <a:ext cx="3840855" cy="1178870"/>
              </a:xfrm>
            </p:spPr>
            <p:txBody>
              <a:bodyPr/>
              <a:lstStyle/>
              <a:p>
                <a:pPr marL="1111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mr-IN" altLang="zh-TW" sz="4000" i="1" smtClean="0">
                              <a:latin typeface="Cambria Math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1" lang="en-US" altLang="zh-TW" sz="40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4000" i="1">
                                  <a:latin typeface="Cambria Math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kumimoji="1" lang="en-US" altLang="zh-TW" sz="4000" b="0" i="1" smtClean="0">
                                  <a:latin typeface="Cambria Math" charset="0"/>
                                </a:rPr>
                                <m:t>𝑟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kumimoji="1" lang="en-US" altLang="zh-TW" sz="400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4000" b="0" i="1" smtClean="0">
                                  <a:latin typeface="Cambria Math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kumimoji="1" lang="en-US" altLang="zh-TW" sz="4000" b="0" i="1" smtClean="0">
                                  <a:latin typeface="Cambria Math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r>
                        <a:rPr kumimoji="1" lang="en-US" altLang="zh-TW" sz="4000" b="0" i="1" smtClean="0">
                          <a:latin typeface="Cambria Math" charset="0"/>
                        </a:rPr>
                        <m:t>=(</m:t>
                      </m:r>
                      <m:f>
                        <m:fPr>
                          <m:ctrlPr>
                            <a:rPr kumimoji="1" lang="mr-IN" altLang="zh-TW" sz="4000" i="1">
                              <a:latin typeface="Cambria Math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1" lang="en-US" altLang="zh-TW" sz="400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40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kumimoji="1" lang="en-US" altLang="zh-TW" sz="40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𝑟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1" lang="en-US" altLang="zh-TW" sz="40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40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kumimoji="1" lang="en-US" altLang="zh-TW" sz="40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kumimoji="1" lang="en-US" altLang="zh-TW" sz="400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TW" sz="4000" b="0" i="1" smtClean="0">
                                  <a:latin typeface="Cambria Math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kumimoji="1" lang="en-US" altLang="zh-TW" sz="4000" b="0" i="1" smtClean="0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kumimoji="1" lang="en-US" altLang="zh-TW" sz="4000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TW" sz="400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</m:e>
                            <m:sup>
                              <m:r>
                                <a:rPr kumimoji="1" lang="en-US" altLang="zh-TW" sz="4000" i="1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kumimoji="1" lang="en-US" altLang="zh-TW" sz="40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kumimoji="1" lang="en-US" altLang="zh-TW" sz="4000" dirty="0" smtClean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5360" y="1700808"/>
                <a:ext cx="3840855" cy="1178870"/>
              </a:xfrm>
              <a:blipFill rotWithShape="0">
                <a:blip r:embed="rId4"/>
                <a:stretch>
                  <a:fillRect b="-1036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32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384412" y="3047627"/>
                <a:ext cx="7583606" cy="23083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24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kumimoji="1" lang="en-US" altLang="zh-TW" sz="24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𝑃</m:t>
                        </m:r>
                      </m:e>
                      <m:sub>
                        <m:r>
                          <a:rPr kumimoji="1" lang="en-US" altLang="zh-TW" sz="24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kumimoji="1" lang="en-US" altLang="zh-TW" sz="2400" dirty="0">
                    <a:latin typeface="Times New Roman" charset="0"/>
                    <a:ea typeface="Times New Roman" charset="0"/>
                    <a:cs typeface="Times New Roman" charset="0"/>
                  </a:rPr>
                  <a:t> : power available at </a:t>
                </a:r>
                <a:r>
                  <a:rPr kumimoji="1" lang="en-US" altLang="zh-TW" sz="2400" dirty="0" err="1">
                    <a:latin typeface="Times New Roman" charset="0"/>
                    <a:ea typeface="Times New Roman" charset="0"/>
                    <a:cs typeface="Times New Roman" charset="0"/>
                  </a:rPr>
                  <a:t>rx</a:t>
                </a:r>
                <a:r>
                  <a:rPr kumimoji="1" lang="en-US" altLang="zh-TW" sz="2400" dirty="0">
                    <a:latin typeface="Times New Roman" charset="0"/>
                    <a:ea typeface="Times New Roman" charset="0"/>
                    <a:cs typeface="Times New Roman" charset="0"/>
                  </a:rPr>
                  <a:t> antenna output terminals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24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kumimoji="1" lang="en-US" altLang="zh-TW" sz="24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𝑃</m:t>
                        </m:r>
                      </m:e>
                      <m:sub>
                        <m:r>
                          <a:rPr kumimoji="1" lang="en-US" altLang="zh-TW" sz="24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kumimoji="1" lang="en-US" altLang="zh-TW" sz="2400" dirty="0">
                    <a:latin typeface="Times New Roman" charset="0"/>
                    <a:ea typeface="Times New Roman" charset="0"/>
                    <a:cs typeface="Times New Roman" charset="0"/>
                  </a:rPr>
                  <a:t> : power fed into the </a:t>
                </a:r>
                <a:r>
                  <a:rPr kumimoji="1" lang="en-US" altLang="zh-TW" sz="2400" dirty="0" err="1">
                    <a:latin typeface="Times New Roman" charset="0"/>
                    <a:ea typeface="Times New Roman" charset="0"/>
                    <a:cs typeface="Times New Roman" charset="0"/>
                  </a:rPr>
                  <a:t>tx</a:t>
                </a:r>
                <a:r>
                  <a:rPr kumimoji="1" lang="en-US" altLang="zh-TW" sz="2400" dirty="0">
                    <a:latin typeface="Times New Roman" charset="0"/>
                    <a:ea typeface="Times New Roman" charset="0"/>
                    <a:cs typeface="Times New Roman" charset="0"/>
                  </a:rPr>
                  <a:t> antenna input terminals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24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kumimoji="1" lang="en-US" altLang="zh-TW" sz="24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𝐴</m:t>
                        </m:r>
                      </m:e>
                      <m:sub>
                        <m:r>
                          <a:rPr kumimoji="1" lang="en-US" altLang="zh-TW" sz="24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kumimoji="1" lang="en-US" altLang="zh-TW" sz="2400" dirty="0">
                    <a:latin typeface="Times New Roman" charset="0"/>
                    <a:ea typeface="Times New Roman" charset="0"/>
                    <a:cs typeface="Times New Roman" charset="0"/>
                  </a:rPr>
                  <a:t> : the effective area of </a:t>
                </a:r>
                <a:r>
                  <a:rPr kumimoji="1" lang="en-US" altLang="zh-TW" sz="2400" dirty="0" err="1">
                    <a:latin typeface="Times New Roman" charset="0"/>
                    <a:ea typeface="Times New Roman" charset="0"/>
                    <a:cs typeface="Times New Roman" charset="0"/>
                  </a:rPr>
                  <a:t>rx</a:t>
                </a:r>
                <a:r>
                  <a:rPr kumimoji="1" lang="en-US" altLang="zh-TW" sz="2400" dirty="0">
                    <a:latin typeface="Times New Roman" charset="0"/>
                    <a:ea typeface="Times New Roman" charset="0"/>
                    <a:cs typeface="Times New Roman" charset="0"/>
                  </a:rPr>
                  <a:t> antenna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24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kumimoji="1" lang="en-US" altLang="zh-TW" sz="24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𝐴</m:t>
                        </m:r>
                      </m:e>
                      <m:sub>
                        <m:r>
                          <a:rPr kumimoji="1" lang="en-US" altLang="zh-TW" sz="24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kumimoji="1" lang="en-US" altLang="zh-TW" sz="2400" dirty="0">
                    <a:latin typeface="Times New Roman" charset="0"/>
                    <a:ea typeface="Times New Roman" charset="0"/>
                    <a:cs typeface="Times New Roman" charset="0"/>
                  </a:rPr>
                  <a:t> : the effective area of </a:t>
                </a:r>
                <a:r>
                  <a:rPr kumimoji="1" lang="en-US" altLang="zh-TW" sz="2400" dirty="0" err="1">
                    <a:latin typeface="Times New Roman" charset="0"/>
                    <a:ea typeface="Times New Roman" charset="0"/>
                    <a:cs typeface="Times New Roman" charset="0"/>
                  </a:rPr>
                  <a:t>tx</a:t>
                </a:r>
                <a:r>
                  <a:rPr kumimoji="1" lang="en-US" altLang="zh-TW" sz="2400" dirty="0">
                    <a:latin typeface="Times New Roman" charset="0"/>
                    <a:ea typeface="Times New Roman" charset="0"/>
                    <a:cs typeface="Times New Roman" charset="0"/>
                  </a:rPr>
                  <a:t> antenna</a:t>
                </a:r>
                <a:endParaRPr kumimoji="1" lang="zh-TW" altLang="en-US" sz="2400" dirty="0"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r>
                  <a:rPr kumimoji="1" lang="en-US" altLang="zh-TW" sz="2400" dirty="0">
                    <a:latin typeface="Times New Roman" charset="0"/>
                    <a:ea typeface="Times New Roman" charset="0"/>
                    <a:cs typeface="Times New Roman" charset="0"/>
                  </a:rPr>
                  <a:t>d : distance between antennas</a:t>
                </a:r>
              </a:p>
              <a:p>
                <a14:m>
                  <m:oMath xmlns:m="http://schemas.openxmlformats.org/officeDocument/2006/math">
                    <m:r>
                      <a:rPr kumimoji="1" lang="en-US" altLang="zh-TW" sz="2400" i="1">
                        <a:latin typeface="Cambria Math" charset="0"/>
                        <a:ea typeface="Times New Roman" charset="0"/>
                        <a:cs typeface="Times New Roman" charset="0"/>
                      </a:rPr>
                      <m:t>𝜆</m:t>
                    </m:r>
                  </m:oMath>
                </a14:m>
                <a:r>
                  <a:rPr kumimoji="1" lang="en-US" altLang="zh-TW" sz="2400" dirty="0">
                    <a:latin typeface="Times New Roman" charset="0"/>
                    <a:ea typeface="Times New Roman" charset="0"/>
                    <a:cs typeface="Times New Roman" charset="0"/>
                  </a:rPr>
                  <a:t> : wavelength</a:t>
                </a:r>
                <a:endParaRPr kumimoji="1" lang="zh-TW" altLang="en-US" sz="2400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412" y="3047627"/>
                <a:ext cx="7583606" cy="2308324"/>
              </a:xfrm>
              <a:prstGeom prst="rect">
                <a:avLst/>
              </a:prstGeom>
              <a:blipFill rotWithShape="0">
                <a:blip r:embed="rId5"/>
                <a:stretch>
                  <a:fillRect l="-1206" t="-2111" b="-501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39763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Contemporary Formula</a:t>
            </a:r>
            <a:endParaRPr kumimoji="1"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33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內容版面配置區 6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lnSpc>
                    <a:spcPct val="150000"/>
                  </a:lnSpc>
                </a:pPr>
                <a:r>
                  <a:rPr kumimoji="1"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Few follower of </a:t>
                </a:r>
                <a:r>
                  <a:rPr kumimoji="1" lang="en-US" altLang="zh-TW" sz="3200" dirty="0" err="1" smtClean="0">
                    <a:latin typeface="Times New Roman" charset="0"/>
                    <a:ea typeface="Times New Roman" charset="0"/>
                    <a:cs typeface="Times New Roman" charset="0"/>
                  </a:rPr>
                  <a:t>Friis</a:t>
                </a:r>
                <a:r>
                  <a:rPr kumimoji="1"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</a:p>
              <a:p>
                <a:pPr>
                  <a:lnSpc>
                    <a:spcPct val="150000"/>
                  </a:lnSpc>
                </a:pPr>
                <a:r>
                  <a:rPr kumimoji="1"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Replacing the effective antenna areas with directivity counterparts yields</a:t>
                </a:r>
              </a:p>
              <a:p>
                <a:pPr marL="11112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mr-IN" altLang="zh-TW" sz="4000" i="1">
                              <a:latin typeface="Cambria Math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1" lang="en-US" altLang="zh-TW" sz="40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4000" i="1">
                                  <a:latin typeface="Cambria Math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kumimoji="1" lang="en-US" altLang="zh-TW" sz="4000" i="1">
                                  <a:latin typeface="Cambria Math" charset="0"/>
                                </a:rPr>
                                <m:t>𝑟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kumimoji="1" lang="en-US" altLang="zh-TW" sz="40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4000" i="1">
                                  <a:latin typeface="Cambria Math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kumimoji="1" lang="en-US" altLang="zh-TW" sz="4000" i="1">
                                  <a:latin typeface="Cambria Math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r>
                        <a:rPr kumimoji="1" lang="en-US" altLang="zh-TW" sz="4000" i="1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TW" sz="40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TW" sz="4000" b="0" i="1" smtClean="0">
                              <a:latin typeface="Cambria Math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zh-TW" sz="4000" i="1"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kumimoji="1" lang="en-US" altLang="zh-TW" sz="40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TW" sz="4000" b="0" i="1" smtClean="0">
                              <a:latin typeface="Cambria Math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zh-TW" sz="4000" b="0" i="1" smtClean="0">
                              <a:latin typeface="Cambria Math" charset="0"/>
                            </a:rPr>
                            <m:t>𝑟</m:t>
                          </m:r>
                        </m:sub>
                      </m:sSub>
                      <m:sSup>
                        <m:sSupPr>
                          <m:ctrlPr>
                            <a:rPr kumimoji="1" lang="en-US" altLang="zh-TW" sz="400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TW" sz="4000" b="0" i="1" smtClean="0">
                              <a:latin typeface="Cambria Math" charset="0"/>
                            </a:rPr>
                            <m:t>(</m:t>
                          </m:r>
                          <m:f>
                            <m:fPr>
                              <m:ctrlPr>
                                <a:rPr kumimoji="1" lang="mr-IN" altLang="zh-TW" sz="4000" i="1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TW" sz="40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</m:num>
                            <m:den>
                              <m:r>
                                <a:rPr kumimoji="1" lang="en-US" altLang="zh-TW" sz="400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4</m:t>
                              </m:r>
                              <m:r>
                                <a:rPr kumimoji="1" lang="en-US" altLang="zh-TW" sz="40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𝜋</m:t>
                              </m:r>
                              <m:r>
                                <a:rPr kumimoji="1" lang="en-US" altLang="zh-TW" sz="40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𝑑</m:t>
                              </m:r>
                            </m:den>
                          </m:f>
                          <m:r>
                            <a:rPr kumimoji="1" lang="en-US" altLang="zh-TW" sz="4000" b="0" i="1" smtClean="0">
                              <a:latin typeface="Cambria Math" charset="0"/>
                            </a:rPr>
                            <m:t>)</m:t>
                          </m:r>
                        </m:e>
                        <m:sup>
                          <m:r>
                            <a:rPr kumimoji="1" lang="en-US" altLang="zh-TW" sz="4000" b="0" i="1" smtClean="0">
                              <a:latin typeface="Cambria Math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kumimoji="1" lang="en-US" altLang="zh-TW" sz="4000" dirty="0"/>
              </a:p>
              <a:p>
                <a:pPr>
                  <a:lnSpc>
                    <a:spcPct val="150000"/>
                  </a:lnSpc>
                </a:pPr>
                <a:endParaRPr kumimoji="1" lang="zh-TW" altLang="en-US" sz="3200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7" name="內容版面配置區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217" r="-8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115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Contemporary Formula</a:t>
            </a:r>
            <a:endParaRPr kumimoji="1"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34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內容版面配置區 6"/>
              <p:cNvSpPr>
                <a:spLocks noGrp="1"/>
              </p:cNvSpPr>
              <p:nvPr>
                <p:ph idx="1"/>
              </p:nvPr>
            </p:nvSpPr>
            <p:spPr>
              <a:xfrm>
                <a:off x="1261775" y="1770422"/>
                <a:ext cx="9668449" cy="4610906"/>
              </a:xfrm>
            </p:spPr>
            <p:txBody>
              <a:bodyPr/>
              <a:lstStyle/>
              <a:p>
                <a:pPr marL="11112" indent="0" algn="ctr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mr-IN" altLang="zh-TW" sz="4000" i="1" smtClean="0">
                              <a:latin typeface="Cambria Math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1" lang="en-US" altLang="zh-TW" sz="40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4000" i="1">
                                  <a:latin typeface="Cambria Math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kumimoji="1" lang="en-US" altLang="zh-TW" sz="4000" i="1">
                                  <a:latin typeface="Cambria Math" charset="0"/>
                                </a:rPr>
                                <m:t>𝑟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kumimoji="1" lang="en-US" altLang="zh-TW" sz="40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4000" i="1">
                                  <a:latin typeface="Cambria Math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kumimoji="1" lang="en-US" altLang="zh-TW" sz="4000" i="1">
                                  <a:latin typeface="Cambria Math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r>
                        <a:rPr kumimoji="1" lang="en-US" altLang="zh-TW" sz="4000" i="1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TW" sz="40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TW" sz="4000" b="0" i="1" smtClean="0">
                              <a:latin typeface="Cambria Math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zh-TW" sz="4000" i="1"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kumimoji="1" lang="en-US" altLang="zh-TW" sz="40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TW" sz="4000" b="0" i="1" smtClean="0">
                              <a:latin typeface="Cambria Math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zh-TW" sz="4000" b="0" i="1" smtClean="0">
                              <a:latin typeface="Cambria Math" charset="0"/>
                            </a:rPr>
                            <m:t>𝑟</m:t>
                          </m:r>
                        </m:sub>
                      </m:sSub>
                      <m:sSup>
                        <m:sSupPr>
                          <m:ctrlPr>
                            <a:rPr kumimoji="1" lang="en-US" altLang="zh-TW" sz="400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TW" sz="4000" b="0" i="1" smtClean="0">
                              <a:latin typeface="Cambria Math" charset="0"/>
                            </a:rPr>
                            <m:t>(</m:t>
                          </m:r>
                          <m:f>
                            <m:fPr>
                              <m:ctrlPr>
                                <a:rPr kumimoji="1" lang="mr-IN" altLang="zh-TW" sz="4000" i="1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TW" sz="40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</m:num>
                            <m:den>
                              <m:r>
                                <a:rPr kumimoji="1" lang="en-US" altLang="zh-TW" sz="400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4</m:t>
                              </m:r>
                              <m:r>
                                <a:rPr kumimoji="1" lang="en-US" altLang="zh-TW" sz="40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𝜋</m:t>
                              </m:r>
                              <m:r>
                                <a:rPr kumimoji="1" lang="en-US" altLang="zh-TW" sz="40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𝑑</m:t>
                              </m:r>
                            </m:den>
                          </m:f>
                          <m:r>
                            <a:rPr kumimoji="1" lang="en-US" altLang="zh-TW" sz="4000" b="0" i="1" smtClean="0">
                              <a:latin typeface="Cambria Math" charset="0"/>
                            </a:rPr>
                            <m:t>)</m:t>
                          </m:r>
                        </m:e>
                        <m:sup>
                          <m:r>
                            <a:rPr kumimoji="1" lang="en-US" altLang="zh-TW" sz="4000" b="0" i="1" smtClean="0">
                              <a:latin typeface="Cambria Math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kumimoji="1" lang="en-US" altLang="zh-TW" sz="4000" dirty="0" smtClean="0"/>
              </a:p>
              <a:p>
                <a:pPr marL="11112" indent="0" algn="ctr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40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TW" sz="4000" i="1">
                              <a:latin typeface="Cambria Math" charset="0"/>
                            </a:rPr>
                            <m:t>𝑃</m:t>
                          </m:r>
                        </m:e>
                        <m:sub>
                          <m:r>
                            <a:rPr kumimoji="1" lang="en-US" altLang="zh-TW" sz="4000" i="1">
                              <a:latin typeface="Cambria Math" charset="0"/>
                            </a:rPr>
                            <m:t>𝑟</m:t>
                          </m:r>
                        </m:sub>
                      </m:sSub>
                      <m:r>
                        <a:rPr kumimoji="1" lang="en-US" altLang="zh-TW" sz="4000" b="0" i="1" smtClean="0">
                          <a:latin typeface="Cambria Math" charset="0"/>
                        </a:rPr>
                        <m:t>(</m:t>
                      </m:r>
                      <m:r>
                        <a:rPr kumimoji="1" lang="en-US" altLang="zh-TW" sz="4000" b="0" i="1" smtClean="0">
                          <a:latin typeface="Cambria Math" charset="0"/>
                        </a:rPr>
                        <m:t>𝑑𝐵𝑚</m:t>
                      </m:r>
                      <m:r>
                        <a:rPr kumimoji="1" lang="en-US" altLang="zh-TW" sz="4000" b="0" i="1" smtClean="0">
                          <a:latin typeface="Cambria Math" charset="0"/>
                        </a:rPr>
                        <m:t>)</m:t>
                      </m:r>
                      <m:r>
                        <a:rPr kumimoji="1" lang="en-US" altLang="zh-TW" sz="4000" b="0" i="0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TW" sz="40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TW" sz="4000" i="1">
                              <a:latin typeface="Cambria Math" charset="0"/>
                            </a:rPr>
                            <m:t>𝑃</m:t>
                          </m:r>
                        </m:e>
                        <m:sub>
                          <m:r>
                            <a:rPr kumimoji="1" lang="en-US" altLang="zh-TW" sz="4000" b="0" i="1" smtClean="0"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zh-TW" sz="4000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zh-TW" sz="40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TW" sz="4000" b="0" i="1" smtClean="0">
                              <a:latin typeface="Cambria Math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zh-TW" sz="4000" i="1">
                              <a:latin typeface="Cambria Math" charset="0"/>
                            </a:rPr>
                            <m:t>𝑟</m:t>
                          </m:r>
                        </m:sub>
                      </m:sSub>
                      <m:r>
                        <a:rPr kumimoji="1" lang="en-US" altLang="zh-TW" sz="4000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zh-TW" sz="40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TW" sz="4000" b="0" i="1" smtClean="0">
                              <a:latin typeface="Cambria Math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zh-TW" sz="4000" b="0" i="1" smtClean="0"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zh-TW" sz="4000" b="0" i="1" smtClean="0">
                          <a:latin typeface="Cambria Math" charset="0"/>
                        </a:rPr>
                        <m:t>+20</m:t>
                      </m:r>
                      <m:sSub>
                        <m:sSubPr>
                          <m:ctrlPr>
                            <a:rPr kumimoji="1" lang="en-US" altLang="zh-TW" sz="40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TW" sz="4000" b="0" i="1" smtClean="0">
                              <a:latin typeface="Cambria Math" charset="0"/>
                            </a:rPr>
                            <m:t>𝑙𝑜𝑔</m:t>
                          </m:r>
                        </m:e>
                        <m:sub>
                          <m:r>
                            <a:rPr kumimoji="1" lang="en-US" altLang="zh-TW" sz="4000" b="0" i="1" smtClean="0">
                              <a:latin typeface="Cambria Math" charset="0"/>
                            </a:rPr>
                            <m:t>10</m:t>
                          </m:r>
                        </m:sub>
                      </m:sSub>
                      <m:r>
                        <a:rPr kumimoji="1" lang="en-US" altLang="zh-TW" sz="4000" i="1">
                          <a:latin typeface="Cambria Math" charset="0"/>
                        </a:rPr>
                        <m:t>(</m:t>
                      </m:r>
                      <m:f>
                        <m:fPr>
                          <m:ctrlPr>
                            <a:rPr kumimoji="1" lang="mr-IN" altLang="zh-TW" sz="4000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TW" sz="40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𝜆</m:t>
                          </m:r>
                        </m:num>
                        <m:den>
                          <m:r>
                            <a:rPr kumimoji="1" lang="en-US" altLang="zh-TW" sz="4000" i="1">
                              <a:latin typeface="Cambria Math" charset="0"/>
                            </a:rPr>
                            <m:t>4</m:t>
                          </m:r>
                          <m:r>
                            <a:rPr kumimoji="1" lang="en-US" altLang="zh-TW" sz="40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𝜋</m:t>
                          </m:r>
                          <m:r>
                            <a:rPr kumimoji="1" lang="en-US" altLang="zh-TW" sz="40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𝑑</m:t>
                          </m:r>
                        </m:den>
                      </m:f>
                      <m:r>
                        <a:rPr kumimoji="1" lang="en-US" altLang="zh-TW" sz="4000" i="1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kumimoji="1" lang="en-US" altLang="zh-TW" sz="4000" dirty="0"/>
              </a:p>
              <a:p>
                <a:pPr marL="11112" indent="0" algn="ctr">
                  <a:lnSpc>
                    <a:spcPct val="150000"/>
                  </a:lnSpc>
                  <a:buNone/>
                </a:pPr>
                <a:endParaRPr kumimoji="1" lang="zh-TW" altLang="en-US" sz="3200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7" name="內容版面配置區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61775" y="1770422"/>
                <a:ext cx="9668449" cy="4610906"/>
              </a:xfr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833690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Directivities</a:t>
            </a:r>
            <a:endParaRPr kumimoji="1"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35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內容版面配置區 6"/>
              <p:cNvSpPr>
                <a:spLocks noGrp="1"/>
              </p:cNvSpPr>
              <p:nvPr>
                <p:ph idx="1"/>
              </p:nvPr>
            </p:nvSpPr>
            <p:spPr>
              <a:xfrm>
                <a:off x="1411067" y="2311600"/>
                <a:ext cx="5306976" cy="4610906"/>
              </a:xfrm>
            </p:spPr>
            <p:txBody>
              <a:bodyPr/>
              <a:lstStyle/>
              <a:p>
                <a:pPr marL="11112" indent="0" algn="ctr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TW" sz="4000" b="0" i="1" smtClean="0"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𝐷</m:t>
                      </m:r>
                      <m:r>
                        <a:rPr kumimoji="1" lang="en-US" altLang="zh-TW" sz="4000" b="0" i="1" smtClean="0"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=</m:t>
                      </m:r>
                      <m:f>
                        <m:fPr>
                          <m:ctrlPr>
                            <a:rPr kumimoji="1" lang="mr-IN" altLang="zh-TW" sz="4000" b="0" i="1" smtClean="0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fPr>
                        <m:num>
                          <m:r>
                            <a:rPr kumimoji="1" lang="en-US" altLang="zh-TW" sz="4000" b="0" i="1" smtClean="0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2</m:t>
                          </m:r>
                        </m:num>
                        <m:den>
                          <m:r>
                            <a:rPr kumimoji="1" lang="en-US" altLang="zh-TW" sz="4000" b="0" i="1" smtClean="0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1−</m:t>
                          </m:r>
                          <m:r>
                            <a:rPr kumimoji="1" lang="en-US" altLang="zh-TW" sz="4000" b="0" i="1" smtClean="0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𝑐𝑜𝑠</m:t>
                          </m:r>
                          <m:f>
                            <m:fPr>
                              <m:ctrlPr>
                                <a:rPr kumimoji="1" lang="mr-IN" altLang="zh-TW" sz="4000" b="0" i="1" smtClean="0"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</m:ctrlPr>
                            </m:fPr>
                            <m:num>
                              <m:r>
                                <a:rPr kumimoji="1" lang="mr-IN" altLang="zh-TW" sz="40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𝜃</m:t>
                              </m:r>
                            </m:num>
                            <m:den>
                              <m:r>
                                <a:rPr kumimoji="1" lang="en-US" altLang="zh-TW" sz="4000" b="0" i="1" smtClean="0"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  <m:t>2</m:t>
                              </m:r>
                            </m:den>
                          </m:f>
                        </m:den>
                      </m:f>
                    </m:oMath>
                  </m:oMathPara>
                </a14:m>
                <a:endParaRPr kumimoji="1" lang="en-US" altLang="zh-TW" sz="4000" b="0" dirty="0" smtClean="0"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pPr marL="11112" indent="0" algn="ctr">
                  <a:lnSpc>
                    <a:spcPct val="2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4000" i="1" smtClean="0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a:rPr kumimoji="1" lang="en-US" altLang="zh-TW" sz="4000" b="0" i="1" smtClean="0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zh-TW" sz="4000" b="0" i="1" smtClean="0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𝑑𝐵𝑖</m:t>
                          </m:r>
                        </m:sub>
                      </m:sSub>
                      <m:r>
                        <a:rPr kumimoji="1" lang="en-US" altLang="zh-TW" sz="4000" b="0" i="1" smtClean="0"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=10</m:t>
                      </m:r>
                      <m:r>
                        <a:rPr kumimoji="1" lang="en-US" altLang="zh-TW" sz="4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∙</m:t>
                      </m:r>
                      <m:sSub>
                        <m:sSubPr>
                          <m:ctrlPr>
                            <a:rPr kumimoji="1" lang="en-US" altLang="zh-TW" sz="4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TW" sz="4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𝑙𝑜𝑔</m:t>
                          </m:r>
                        </m:e>
                        <m:sub>
                          <m:r>
                            <a:rPr kumimoji="1" lang="en-US" altLang="zh-TW" sz="4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10</m:t>
                          </m:r>
                        </m:sub>
                      </m:sSub>
                      <m:r>
                        <a:rPr kumimoji="1" lang="en-US" altLang="zh-TW" sz="4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𝐷</m:t>
                      </m:r>
                    </m:oMath>
                  </m:oMathPara>
                </a14:m>
                <a:endParaRPr kumimoji="1" lang="zh-TW" altLang="en-US" sz="4000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7" name="內容版面配置區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411067" y="2311600"/>
                <a:ext cx="5306976" cy="4610906"/>
              </a:xfr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圖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4816" y="1612508"/>
            <a:ext cx="5133945" cy="5133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2730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Isotropic Radiator</a:t>
            </a:r>
            <a:endParaRPr kumimoji="1"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36</a:t>
            </a:fld>
            <a:endParaRPr lang="en-US"/>
          </a:p>
        </p:txBody>
      </p:sp>
      <p:pic>
        <p:nvPicPr>
          <p:cNvPr id="3" name="Isotropic_radiator_animation_240x240x8frame_0.4sec_OoP7iC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790950" y="1770063"/>
            <a:ext cx="4611688" cy="4611687"/>
          </a:xfrm>
        </p:spPr>
      </p:pic>
    </p:spTree>
    <p:extLst>
      <p:ext uri="{BB962C8B-B14F-4D97-AF65-F5344CB8AC3E}">
        <p14:creationId xmlns:p14="http://schemas.microsoft.com/office/powerpoint/2010/main" val="396962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t>37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 txBox="1">
                <a:spLocks/>
              </p:cNvSpPr>
              <p:nvPr/>
            </p:nvSpPr>
            <p:spPr>
              <a:xfrm>
                <a:off x="801891" y="2685808"/>
                <a:ext cx="3840855" cy="1178870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 baseline="0">
                    <a:solidFill>
                      <a:schemeClr val="tx1"/>
                    </a:solidFill>
                    <a:latin typeface="Calibri" panose="020F0502020204030204" pitchFamily="34" charset="0"/>
                    <a:ea typeface="微軟正黑體" panose="020B0604030504040204" pitchFamily="34" charset="-120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 baseline="0">
                    <a:solidFill>
                      <a:schemeClr val="tx1"/>
                    </a:solidFill>
                    <a:latin typeface="Calibri" panose="020F0502020204030204" pitchFamily="34" charset="0"/>
                    <a:ea typeface="微軟正黑體" panose="020B0604030504040204" pitchFamily="34" charset="-120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 baseline="0">
                    <a:solidFill>
                      <a:schemeClr val="tx1"/>
                    </a:solidFill>
                    <a:latin typeface="Calibri" panose="020F0502020204030204" pitchFamily="34" charset="0"/>
                    <a:ea typeface="微軟正黑體" panose="020B0604030504040204" pitchFamily="34" charset="-120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 baseline="0">
                    <a:solidFill>
                      <a:schemeClr val="tx1"/>
                    </a:solidFill>
                    <a:latin typeface="Calibri" panose="020F0502020204030204" pitchFamily="34" charset="0"/>
                    <a:ea typeface="微軟正黑體" panose="020B0604030504040204" pitchFamily="34" charset="-120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 baseline="0">
                    <a:solidFill>
                      <a:schemeClr val="tx1"/>
                    </a:solidFill>
                    <a:latin typeface="Calibri" panose="020F0502020204030204" pitchFamily="34" charset="0"/>
                    <a:ea typeface="微軟正黑體" panose="020B0604030504040204" pitchFamily="34" charset="-120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11112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mr-IN" altLang="zh-TW" sz="4000" i="1" smtClean="0">
                              <a:latin typeface="Cambria Math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1" lang="en-US" altLang="zh-TW" sz="40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4000" i="1">
                                  <a:latin typeface="Cambria Math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kumimoji="1" lang="en-US" altLang="zh-TW" sz="4000" i="1" smtClean="0">
                                  <a:latin typeface="Cambria Math" charset="0"/>
                                </a:rPr>
                                <m:t>𝑟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kumimoji="1" lang="en-US" altLang="zh-TW" sz="400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4000" i="1" smtClean="0">
                                  <a:latin typeface="Cambria Math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kumimoji="1" lang="en-US" altLang="zh-TW" sz="4000" i="1" smtClean="0">
                                  <a:latin typeface="Cambria Math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r>
                        <a:rPr kumimoji="1" lang="en-US" altLang="zh-TW" sz="4000" i="1" smtClean="0">
                          <a:latin typeface="Cambria Math" charset="0"/>
                        </a:rPr>
                        <m:t>=(</m:t>
                      </m:r>
                      <m:f>
                        <m:fPr>
                          <m:ctrlPr>
                            <a:rPr kumimoji="1" lang="mr-IN" altLang="zh-TW" sz="4000" i="1">
                              <a:latin typeface="Cambria Math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1" lang="en-US" altLang="zh-TW" sz="400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400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kumimoji="1" lang="en-US" altLang="zh-TW" sz="40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𝑟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1" lang="en-US" altLang="zh-TW" sz="40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400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kumimoji="1" lang="en-US" altLang="zh-TW" sz="40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kumimoji="1" lang="en-US" altLang="zh-TW" sz="400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TW" sz="4000" i="1" smtClean="0">
                                  <a:latin typeface="Cambria Math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kumimoji="1" lang="en-US" altLang="zh-TW" sz="4000" i="1" smtClean="0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kumimoji="1" lang="en-US" altLang="zh-TW" sz="4000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TW" sz="400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</m:e>
                            <m:sup>
                              <m:r>
                                <a:rPr kumimoji="1" lang="en-US" altLang="zh-TW" sz="4000" i="1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kumimoji="1" lang="en-US" altLang="zh-TW" sz="400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kumimoji="1" lang="en-US" altLang="zh-TW" sz="4000" dirty="0" smtClean="0"/>
              </a:p>
            </p:txBody>
          </p:sp>
        </mc:Choice>
        <mc:Fallback xmlns="">
          <p:sp>
            <p:nvSpPr>
              <p:cNvPr id="3" name="內容版面配置區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891" y="2685808"/>
                <a:ext cx="3840855" cy="1178870"/>
              </a:xfrm>
              <a:prstGeom prst="rect">
                <a:avLst/>
              </a:prstGeom>
              <a:blipFill rotWithShape="0">
                <a:blip r:embed="rId3"/>
                <a:stretch>
                  <a:fillRect b="-207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7028742" y="2592588"/>
                <a:ext cx="4072140" cy="13653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mr-IN" altLang="zh-TW" sz="4000" i="1">
                              <a:latin typeface="Cambria Math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1" lang="en-US" altLang="zh-TW" sz="40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4000" i="1">
                                  <a:latin typeface="Cambria Math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kumimoji="1" lang="en-US" altLang="zh-TW" sz="4000" i="1">
                                  <a:latin typeface="Cambria Math" charset="0"/>
                                </a:rPr>
                                <m:t>𝑟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kumimoji="1" lang="en-US" altLang="zh-TW" sz="40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4000" i="1">
                                  <a:latin typeface="Cambria Math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kumimoji="1" lang="en-US" altLang="zh-TW" sz="4000" i="1">
                                  <a:latin typeface="Cambria Math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r>
                        <a:rPr kumimoji="1" lang="en-US" altLang="zh-TW" sz="4000" i="1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TW" sz="40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TW" sz="4000" i="1">
                              <a:latin typeface="Cambria Math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zh-TW" sz="4000" i="1"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kumimoji="1" lang="en-US" altLang="zh-TW" sz="40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TW" sz="4000" i="1">
                              <a:latin typeface="Cambria Math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zh-TW" sz="4000" i="1">
                              <a:latin typeface="Cambria Math" charset="0"/>
                            </a:rPr>
                            <m:t>𝑟</m:t>
                          </m:r>
                        </m:sub>
                      </m:sSub>
                      <m:sSup>
                        <m:sSupPr>
                          <m:ctrlPr>
                            <a:rPr kumimoji="1" lang="en-US" altLang="zh-TW" sz="4000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TW" sz="4000" i="1">
                              <a:latin typeface="Cambria Math" charset="0"/>
                            </a:rPr>
                            <m:t>(</m:t>
                          </m:r>
                          <m:f>
                            <m:fPr>
                              <m:ctrlPr>
                                <a:rPr kumimoji="1" lang="mr-IN" altLang="zh-TW" sz="4000" i="1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TW" sz="40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</m:num>
                            <m:den>
                              <m:r>
                                <a:rPr kumimoji="1" lang="en-US" altLang="zh-TW" sz="4000" i="1">
                                  <a:latin typeface="Cambria Math" charset="0"/>
                                </a:rPr>
                                <m:t>4</m:t>
                              </m:r>
                              <m:r>
                                <a:rPr kumimoji="1" lang="en-US" altLang="zh-TW" sz="40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𝜋</m:t>
                              </m:r>
                              <m:r>
                                <a:rPr kumimoji="1" lang="en-US" altLang="zh-TW" sz="40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𝑑</m:t>
                              </m:r>
                            </m:den>
                          </m:f>
                          <m:r>
                            <a:rPr kumimoji="1" lang="en-US" altLang="zh-TW" sz="4000" i="1">
                              <a:latin typeface="Cambria Math" charset="0"/>
                            </a:rPr>
                            <m:t>)</m:t>
                          </m:r>
                        </m:e>
                        <m:sup>
                          <m:r>
                            <a:rPr kumimoji="1" lang="en-US" altLang="zh-TW" sz="4000" i="1">
                              <a:latin typeface="Cambria Math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4000" dirty="0"/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8742" y="2592588"/>
                <a:ext cx="4072140" cy="136531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直線箭頭接點 5"/>
          <p:cNvCxnSpPr/>
          <p:nvPr/>
        </p:nvCxnSpPr>
        <p:spPr>
          <a:xfrm>
            <a:off x="4437475" y="3275243"/>
            <a:ext cx="2385996" cy="0"/>
          </a:xfrm>
          <a:prstGeom prst="straightConnector1">
            <a:avLst/>
          </a:prstGeom>
          <a:ln w="165100"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9904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Channel Fading Summary</a:t>
            </a:r>
            <a:endParaRPr kumimoji="1"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3289" y="1522477"/>
            <a:ext cx="5760640" cy="4610906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kumimoji="1" lang="en-US" altLang="zh-TW" sz="3000" dirty="0" smtClean="0"/>
              <a:t>Small-scale fading</a:t>
            </a:r>
          </a:p>
          <a:p>
            <a:pPr lvl="1"/>
            <a:r>
              <a:rPr kumimoji="1" lang="en-US" altLang="zh-TW" dirty="0" smtClean="0">
                <a:solidFill>
                  <a:schemeClr val="accent1"/>
                </a:solidFill>
              </a:rPr>
              <a:t>Doppler spread </a:t>
            </a:r>
          </a:p>
          <a:p>
            <a:pPr lvl="2"/>
            <a:r>
              <a:rPr kumimoji="1" lang="en-US" altLang="zh-TW" dirty="0" smtClean="0"/>
              <a:t>Slow fading </a:t>
            </a:r>
          </a:p>
          <a:p>
            <a:pPr lvl="2"/>
            <a:r>
              <a:rPr kumimoji="1" lang="en-US" altLang="zh-TW" dirty="0" smtClean="0"/>
              <a:t>Fast fading</a:t>
            </a:r>
          </a:p>
          <a:p>
            <a:pPr lvl="1">
              <a:lnSpc>
                <a:spcPct val="150000"/>
              </a:lnSpc>
            </a:pPr>
            <a:r>
              <a:rPr kumimoji="1" lang="en-US" altLang="zh-TW" dirty="0" smtClean="0">
                <a:solidFill>
                  <a:schemeClr val="accent1"/>
                </a:solidFill>
              </a:rPr>
              <a:t>Delay spread</a:t>
            </a:r>
            <a:r>
              <a:rPr kumimoji="1" lang="en-US" altLang="zh-TW" dirty="0" smtClean="0"/>
              <a:t> </a:t>
            </a:r>
          </a:p>
          <a:p>
            <a:pPr lvl="2"/>
            <a:r>
              <a:rPr kumimoji="1" lang="en-US" altLang="zh-TW" dirty="0" smtClean="0"/>
              <a:t>Flat fading </a:t>
            </a:r>
          </a:p>
          <a:p>
            <a:pPr lvl="2"/>
            <a:r>
              <a:rPr kumimoji="1" lang="en-US" altLang="zh-TW" dirty="0" smtClean="0"/>
              <a:t>Frequency-selective fading</a:t>
            </a:r>
          </a:p>
          <a:p>
            <a:pPr>
              <a:lnSpc>
                <a:spcPct val="150000"/>
              </a:lnSpc>
            </a:pPr>
            <a:r>
              <a:rPr kumimoji="1" lang="en-US" altLang="zh-TW" sz="3000" dirty="0" smtClean="0"/>
              <a:t>Large-scale fading </a:t>
            </a:r>
          </a:p>
          <a:p>
            <a:pPr lvl="1"/>
            <a:r>
              <a:rPr kumimoji="1" lang="en-US" altLang="zh-TW" dirty="0" smtClean="0">
                <a:solidFill>
                  <a:schemeClr val="accent1"/>
                </a:solidFill>
              </a:rPr>
              <a:t>Path loss </a:t>
            </a:r>
          </a:p>
          <a:p>
            <a:pPr lvl="2"/>
            <a:r>
              <a:rPr kumimoji="1" lang="en-US" altLang="zh-TW" dirty="0" smtClean="0"/>
              <a:t>Shadowing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38</a:t>
            </a:fld>
            <a:endParaRPr lang="en-US"/>
          </a:p>
        </p:txBody>
      </p:sp>
      <p:grpSp>
        <p:nvGrpSpPr>
          <p:cNvPr id="10" name="群組 9"/>
          <p:cNvGrpSpPr/>
          <p:nvPr/>
        </p:nvGrpSpPr>
        <p:grpSpPr>
          <a:xfrm>
            <a:off x="3783106" y="2400601"/>
            <a:ext cx="6239435" cy="1248040"/>
            <a:chOff x="3783106" y="2400601"/>
            <a:chExt cx="6239435" cy="1248040"/>
          </a:xfrm>
        </p:grpSpPr>
        <p:sp>
          <p:nvSpPr>
            <p:cNvPr id="7" name="文字方塊 6"/>
            <p:cNvSpPr txBox="1"/>
            <p:nvPr/>
          </p:nvSpPr>
          <p:spPr>
            <a:xfrm>
              <a:off x="8068167" y="2675685"/>
              <a:ext cx="1688283" cy="584775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spAutoFit/>
            </a:bodyPr>
            <a:lstStyle/>
            <a:p>
              <a:r>
                <a:rPr kumimoji="1" lang="en-US" altLang="zh-TW" sz="3200" b="1" baseline="0" dirty="0" smtClean="0">
                  <a:solidFill>
                    <a:srgbClr val="FF0000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Mobility</a:t>
              </a:r>
              <a:endParaRPr kumimoji="1" lang="zh-TW" altLang="en-US" sz="3200" b="1" baseline="0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8" name="橢圓 7"/>
            <p:cNvSpPr/>
            <p:nvPr/>
          </p:nvSpPr>
          <p:spPr>
            <a:xfrm>
              <a:off x="7734750" y="2400601"/>
              <a:ext cx="2287791" cy="1248040"/>
            </a:xfrm>
            <a:prstGeom prst="ellipse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cxnSp>
          <p:nvCxnSpPr>
            <p:cNvPr id="11" name="直線箭頭接點 10"/>
            <p:cNvCxnSpPr>
              <a:stCxn id="8" idx="2"/>
            </p:cNvCxnSpPr>
            <p:nvPr/>
          </p:nvCxnSpPr>
          <p:spPr>
            <a:xfrm flipH="1" flipV="1">
              <a:off x="3783106" y="2675685"/>
              <a:ext cx="3951644" cy="348936"/>
            </a:xfrm>
            <a:prstGeom prst="straightConnector1">
              <a:avLst/>
            </a:prstGeom>
            <a:ln w="635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群組 12"/>
          <p:cNvGrpSpPr/>
          <p:nvPr/>
        </p:nvGrpSpPr>
        <p:grpSpPr>
          <a:xfrm>
            <a:off x="3550024" y="4054806"/>
            <a:ext cx="6906409" cy="1265396"/>
            <a:chOff x="3550024" y="4054806"/>
            <a:chExt cx="6906409" cy="1265396"/>
          </a:xfrm>
        </p:grpSpPr>
        <p:sp>
          <p:nvSpPr>
            <p:cNvPr id="6" name="文字方塊 5"/>
            <p:cNvSpPr txBox="1"/>
            <p:nvPr/>
          </p:nvSpPr>
          <p:spPr>
            <a:xfrm>
              <a:off x="8283730" y="4427872"/>
              <a:ext cx="1960793" cy="584775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spAutoFit/>
            </a:bodyPr>
            <a:lstStyle/>
            <a:p>
              <a:r>
                <a:rPr kumimoji="1" lang="en-US" altLang="zh-TW" sz="3200" b="1" baseline="0" dirty="0" smtClean="0">
                  <a:solidFill>
                    <a:srgbClr val="FF0000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Multipath</a:t>
              </a:r>
              <a:endParaRPr kumimoji="1" lang="zh-TW" altLang="en-US" sz="3200" b="1" baseline="0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9" name="橢圓 8"/>
            <p:cNvSpPr/>
            <p:nvPr/>
          </p:nvSpPr>
          <p:spPr>
            <a:xfrm>
              <a:off x="8071820" y="4054806"/>
              <a:ext cx="2384613" cy="1265396"/>
            </a:xfrm>
            <a:prstGeom prst="ellipse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cxnSp>
          <p:nvCxnSpPr>
            <p:cNvPr id="12" name="直線箭頭接點 11"/>
            <p:cNvCxnSpPr>
              <a:stCxn id="9" idx="2"/>
            </p:cNvCxnSpPr>
            <p:nvPr/>
          </p:nvCxnSpPr>
          <p:spPr>
            <a:xfrm flipH="1" flipV="1">
              <a:off x="3550024" y="4242905"/>
              <a:ext cx="4521796" cy="444599"/>
            </a:xfrm>
            <a:prstGeom prst="straightConnector1">
              <a:avLst/>
            </a:prstGeom>
            <a:ln w="635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65178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t>39</a:t>
            </a:fld>
            <a:endParaRPr lang="en-US"/>
          </a:p>
        </p:txBody>
      </p:sp>
      <p:sp>
        <p:nvSpPr>
          <p:cNvPr id="4" name="文字方塊 3"/>
          <p:cNvSpPr txBox="1"/>
          <p:nvPr/>
        </p:nvSpPr>
        <p:spPr>
          <a:xfrm>
            <a:off x="1355270" y="4121906"/>
            <a:ext cx="6760029" cy="175432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lang="en-US" altLang="zh-TW" sz="3600" dirty="0">
                <a:solidFill>
                  <a:schemeClr val="bg1">
                    <a:lumMod val="95000"/>
                  </a:schemeClr>
                </a:solidFill>
                <a:latin typeface="Times New Roman" charset="0"/>
                <a:ea typeface="Times New Roman" charset="0"/>
                <a:cs typeface="Times New Roman" charset="0"/>
                <a:hlinkClick r:id="rId3" invalidUrl="https://github.com/ChenFaHaung/Signal_Training_Freshman/tree/master/Sample Code"/>
              </a:rPr>
              <a:t>https://</a:t>
            </a:r>
            <a:r>
              <a:rPr lang="en-US" altLang="zh-TW" sz="3600" dirty="0" smtClean="0">
                <a:solidFill>
                  <a:schemeClr val="bg1">
                    <a:lumMod val="95000"/>
                  </a:schemeClr>
                </a:solidFill>
                <a:latin typeface="Times New Roman" charset="0"/>
                <a:ea typeface="Times New Roman" charset="0"/>
                <a:cs typeface="Times New Roman" charset="0"/>
                <a:hlinkClick r:id="rId4" invalidUrl="https://github.com/ChenFaHaung/Signal_Training_Freshman/tree/master/Sample Code"/>
              </a:rPr>
              <a:t>github.com/ChenFaHaung/Signal_Training_Freshman/tree/master/Sample%20Code</a:t>
            </a:r>
            <a:r>
              <a:rPr lang="en-US" altLang="zh-TW" sz="3600" dirty="0" smtClean="0">
                <a:solidFill>
                  <a:schemeClr val="bg1">
                    <a:lumMod val="9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endParaRPr lang="zh-TW" altLang="en-US" sz="3600" b="0" baseline="0" dirty="0">
              <a:solidFill>
                <a:schemeClr val="bg1">
                  <a:lumMod val="9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355270" y="2264620"/>
            <a:ext cx="2108269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6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Demo</a:t>
            </a:r>
            <a:endParaRPr lang="zh-TW" altLang="en-US" sz="6000" b="1" dirty="0">
              <a:solidFill>
                <a:schemeClr val="tx1">
                  <a:lumMod val="95000"/>
                  <a:lumOff val="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3894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sz="3200" b="1" dirty="0" smtClean="0">
                <a:latin typeface="Times New Roman" charset="0"/>
                <a:ea typeface="Times New Roman" charset="0"/>
                <a:cs typeface="Times New Roman" charset="0"/>
              </a:rPr>
              <a:t>Channel</a:t>
            </a:r>
          </a:p>
          <a:p>
            <a:pPr>
              <a:lnSpc>
                <a:spcPct val="150000"/>
              </a:lnSpc>
            </a:pPr>
            <a:r>
              <a:rPr lang="en-US" altLang="zh-TW" sz="3200" b="1" dirty="0" err="1" smtClean="0">
                <a:latin typeface="Times New Roman" charset="0"/>
                <a:ea typeface="Times New Roman" charset="0"/>
                <a:cs typeface="Times New Roman" charset="0"/>
              </a:rPr>
              <a:t>Friis</a:t>
            </a:r>
            <a:r>
              <a:rPr lang="en-US" altLang="zh-TW" sz="3200" b="1" dirty="0" smtClean="0">
                <a:latin typeface="Times New Roman" charset="0"/>
                <a:ea typeface="Times New Roman" charset="0"/>
                <a:cs typeface="Times New Roman" charset="0"/>
              </a:rPr>
              <a:t> Transmission Equation</a:t>
            </a:r>
          </a:p>
          <a:p>
            <a:pPr>
              <a:lnSpc>
                <a:spcPct val="150000"/>
              </a:lnSpc>
            </a:pPr>
            <a:r>
              <a:rPr lang="en-US" altLang="zh-TW" b="1" dirty="0">
                <a:latin typeface="Times New Roman" charset="0"/>
                <a:ea typeface="Times New Roman" charset="0"/>
                <a:cs typeface="Times New Roman" charset="0"/>
              </a:rPr>
              <a:t>Demo</a:t>
            </a:r>
          </a:p>
          <a:p>
            <a:pPr>
              <a:lnSpc>
                <a:spcPct val="150000"/>
              </a:lnSpc>
            </a:pPr>
            <a:r>
              <a:rPr lang="en-US" altLang="zh-TW" b="1" dirty="0" smtClean="0">
                <a:latin typeface="Times New Roman" charset="0"/>
                <a:ea typeface="Times New Roman" charset="0"/>
                <a:cs typeface="Times New Roman" charset="0"/>
              </a:rPr>
              <a:t>Reference</a:t>
            </a:r>
            <a:endParaRPr lang="en-US" altLang="zh-TW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5" name="矩形 4"/>
          <p:cNvSpPr/>
          <p:nvPr/>
        </p:nvSpPr>
        <p:spPr>
          <a:xfrm>
            <a:off x="0" y="-148281"/>
            <a:ext cx="12282616" cy="7364627"/>
          </a:xfrm>
          <a:prstGeom prst="rect">
            <a:avLst/>
          </a:prstGeom>
          <a:solidFill>
            <a:schemeClr val="tx1">
              <a:lumMod val="65000"/>
              <a:lumOff val="35000"/>
              <a:alpha val="8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內容版面配置區 2"/>
          <p:cNvSpPr txBox="1">
            <a:spLocks/>
          </p:cNvSpPr>
          <p:nvPr/>
        </p:nvSpPr>
        <p:spPr>
          <a:xfrm>
            <a:off x="335362" y="1700811"/>
            <a:ext cx="11521280" cy="4610906"/>
          </a:xfrm>
          <a:prstGeom prst="rect">
            <a:avLst/>
          </a:prstGeom>
        </p:spPr>
        <p:txBody>
          <a:bodyPr/>
          <a:lstStyle>
            <a:lvl1pPr marL="403225" indent="-392113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1pPr>
            <a:lvl2pPr marL="808038" indent="-404813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2pPr>
            <a:lvl3pPr marL="1157288" indent="-34925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3pPr>
            <a:lvl4pPr marL="1516063" indent="-358775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4pPr>
            <a:lvl5pPr marL="1876425" indent="-360363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TW" sz="3200" b="1" dirty="0" smtClean="0">
                <a:solidFill>
                  <a:srgbClr val="FFFF00"/>
                </a:solidFill>
                <a:latin typeface="Times New Roman" charset="0"/>
                <a:ea typeface="Times New Roman" charset="0"/>
                <a:cs typeface="Times New Roman" charset="0"/>
              </a:rPr>
              <a:t>Channel</a:t>
            </a:r>
          </a:p>
        </p:txBody>
      </p:sp>
    </p:spTree>
    <p:extLst>
      <p:ext uri="{BB962C8B-B14F-4D97-AF65-F5344CB8AC3E}">
        <p14:creationId xmlns:p14="http://schemas.microsoft.com/office/powerpoint/2010/main" val="154414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t>40</a:t>
            </a:fld>
            <a:endParaRPr 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2408" y="1443790"/>
            <a:ext cx="7833381" cy="3971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334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Reference</a:t>
            </a:r>
            <a:endParaRPr kumimoji="1"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  <a:hlinkClick r:id="rId3"/>
              </a:rPr>
              <a:t>https://www.flaticon.com/</a:t>
            </a:r>
            <a:endParaRPr kumimoji="1" lang="en-US" altLang="zh-TW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  <a:hlinkClick r:id="rId4"/>
              </a:rPr>
              <a:t>https://www.sitebuilderreport.com/stock-up</a:t>
            </a:r>
            <a:endParaRPr kumimoji="1" lang="en-US" altLang="zh-TW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  <a:hlinkClick r:id="rId5"/>
              </a:rPr>
              <a:t>https://en.wikipedia.org/wiki/Friis_transmission_equation</a:t>
            </a:r>
            <a:endParaRPr lang="en-US" altLang="zh-TW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  <a:hlinkClick r:id="rId6" tooltip="https://en.wikipedia.org/wiki/Path_loss"/>
              </a:rPr>
              <a:t>https://en.wikipedia.org/wiki/Path_loss</a:t>
            </a:r>
            <a:endParaRPr lang="en-US" altLang="zh-TW" dirty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  <a:hlinkClick r:id="rId7" tooltip="https://ccrma.stanford.edu/~jos/fp/Phase_Delay.html"/>
              </a:rPr>
              <a:t>https://ccrma.stanford.edu/~jos/fp/Phase_Delay.html</a:t>
            </a:r>
            <a:endParaRPr lang="en-US" altLang="zh-TW" dirty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  <a:hlinkClick r:id="rId8" tooltip="https://en.wikipedia.org/wiki/Communication_channel"/>
              </a:rPr>
              <a:t>https://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  <a:hlinkClick r:id="rId8" tooltip="https://en.wikipedia.org/wiki/Communication_channel"/>
              </a:rPr>
              <a:t>en.wikipedia.org/wiki/Communication_channel</a:t>
            </a:r>
            <a:endParaRPr lang="en-US" altLang="zh-TW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lang="en-US" altLang="zh-TW" u="sng" dirty="0">
                <a:hlinkClick r:id="rId9"/>
              </a:rPr>
              <a:t>https://</a:t>
            </a:r>
            <a:r>
              <a:rPr lang="en-US" altLang="zh-TW" u="sng" dirty="0" smtClean="0">
                <a:hlinkClick r:id="rId9"/>
              </a:rPr>
              <a:t>en.wikipedia.org/wiki/Fading</a:t>
            </a:r>
            <a:endParaRPr lang="en-US" altLang="zh-TW" dirty="0"/>
          </a:p>
          <a:p>
            <a:r>
              <a:rPr lang="en-US" altLang="zh-TW" dirty="0">
                <a:hlinkClick r:id="rId10"/>
              </a:rPr>
              <a:t>http://</a:t>
            </a:r>
            <a:r>
              <a:rPr lang="en-US" altLang="zh-TW" dirty="0" smtClean="0">
                <a:hlinkClick r:id="rId10"/>
              </a:rPr>
              <a:t>www.sengpielaudio.com/calculator-timedelayphase.html</a:t>
            </a:r>
            <a:endParaRPr lang="en-US" altLang="zh-TW" dirty="0" smtClean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123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t>42</a:t>
            </a:fld>
            <a:endParaRPr 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284" y="238362"/>
            <a:ext cx="4663575" cy="6136282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9853" y="238362"/>
            <a:ext cx="4778541" cy="6136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227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Signal Representation</a:t>
            </a:r>
            <a:endParaRPr kumimoji="1"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sz="3600" dirty="0" smtClean="0">
                <a:latin typeface="Times New Roman" charset="0"/>
                <a:ea typeface="Times New Roman" charset="0"/>
                <a:cs typeface="Times New Roman" charset="0"/>
              </a:rPr>
              <a:t>General form</a:t>
            </a:r>
          </a:p>
          <a:p>
            <a:endParaRPr kumimoji="1" lang="en-US" altLang="zh-TW" sz="3600" dirty="0">
              <a:latin typeface="Times New Roman" charset="0"/>
              <a:ea typeface="Times New Roman" charset="0"/>
              <a:cs typeface="Times New Roman" charset="0"/>
            </a:endParaRPr>
          </a:p>
          <a:p>
            <a:endParaRPr kumimoji="1" lang="en-US" altLang="zh-TW" sz="3600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endParaRPr kumimoji="1" lang="en-US" altLang="zh-TW" sz="3600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endParaRPr kumimoji="1" lang="en-US" altLang="zh-TW" sz="3600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kumimoji="1" lang="en-US" altLang="zh-TW" sz="3600" dirty="0" smtClean="0">
                <a:latin typeface="Times New Roman" charset="0"/>
                <a:ea typeface="Times New Roman" charset="0"/>
                <a:cs typeface="Times New Roman" charset="0"/>
              </a:rPr>
              <a:t>Called the canonical representation of a </a:t>
            </a:r>
          </a:p>
          <a:p>
            <a:pPr marL="11112" indent="0">
              <a:buNone/>
            </a:pPr>
            <a:r>
              <a:rPr kumimoji="1" lang="en-US" altLang="zh-TW" sz="3600" dirty="0" smtClean="0">
                <a:latin typeface="Times New Roman" charset="0"/>
                <a:ea typeface="Times New Roman" charset="0"/>
                <a:cs typeface="Times New Roman" charset="0"/>
              </a:rPr>
              <a:t>    band-pass signal</a:t>
            </a:r>
            <a:endParaRPr kumimoji="1" lang="en-US" altLang="zh-TW" sz="36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5" name="TextBox 12"/>
          <p:cNvSpPr txBox="1"/>
          <p:nvPr/>
        </p:nvSpPr>
        <p:spPr>
          <a:xfrm>
            <a:off x="1643881" y="3353525"/>
            <a:ext cx="18325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chemeClr val="accent2"/>
                </a:solidFill>
                <a:latin typeface="Times New Roman" charset="0"/>
                <a:ea typeface="Times New Roman" charset="0"/>
                <a:cs typeface="Times New Roman" charset="0"/>
              </a:rPr>
              <a:t>amplitude </a:t>
            </a:r>
            <a:endParaRPr lang="en-US" sz="2200" b="1" dirty="0">
              <a:solidFill>
                <a:schemeClr val="accent2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6" name="TextBox 13"/>
          <p:cNvSpPr txBox="1"/>
          <p:nvPr/>
        </p:nvSpPr>
        <p:spPr>
          <a:xfrm>
            <a:off x="3928020" y="3353525"/>
            <a:ext cx="17138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chemeClr val="accent2"/>
                </a:solidFill>
                <a:latin typeface="Times New Roman" charset="0"/>
                <a:ea typeface="Times New Roman" charset="0"/>
                <a:cs typeface="Times New Roman" charset="0"/>
              </a:rPr>
              <a:t>frequency</a:t>
            </a:r>
            <a:endParaRPr lang="en-US" sz="2800" b="1" dirty="0">
              <a:solidFill>
                <a:schemeClr val="accent2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7" name="TextBox 14"/>
          <p:cNvSpPr txBox="1"/>
          <p:nvPr/>
        </p:nvSpPr>
        <p:spPr>
          <a:xfrm>
            <a:off x="7017508" y="3353525"/>
            <a:ext cx="10631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chemeClr val="accent2"/>
                </a:solidFill>
                <a:latin typeface="Times New Roman" charset="0"/>
                <a:ea typeface="Times New Roman" charset="0"/>
                <a:cs typeface="Times New Roman" charset="0"/>
              </a:rPr>
              <a:t>phase</a:t>
            </a:r>
            <a:endParaRPr lang="en-US" sz="2200" b="1" dirty="0">
              <a:solidFill>
                <a:schemeClr val="accent2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cxnSp>
        <p:nvCxnSpPr>
          <p:cNvPr id="8" name="Straight Arrow Connector 16"/>
          <p:cNvCxnSpPr>
            <a:stCxn id="5" idx="0"/>
          </p:cNvCxnSpPr>
          <p:nvPr/>
        </p:nvCxnSpPr>
        <p:spPr>
          <a:xfrm flipV="1">
            <a:off x="2560158" y="2862542"/>
            <a:ext cx="1367862" cy="490983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18"/>
          <p:cNvCxnSpPr>
            <a:stCxn id="6" idx="0"/>
          </p:cNvCxnSpPr>
          <p:nvPr/>
        </p:nvCxnSpPr>
        <p:spPr>
          <a:xfrm flipV="1">
            <a:off x="4784954" y="2969226"/>
            <a:ext cx="701446" cy="384299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21"/>
          <p:cNvCxnSpPr>
            <a:stCxn id="7" idx="0"/>
          </p:cNvCxnSpPr>
          <p:nvPr/>
        </p:nvCxnSpPr>
        <p:spPr>
          <a:xfrm flipH="1" flipV="1">
            <a:off x="6862021" y="2969226"/>
            <a:ext cx="687043" cy="384299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817" y="2486003"/>
            <a:ext cx="4576515" cy="400045"/>
          </a:xfrm>
          <a:prstGeom prst="rect">
            <a:avLst/>
          </a:prstGeom>
        </p:spPr>
      </p:pic>
      <p:cxnSp>
        <p:nvCxnSpPr>
          <p:cNvPr id="25" name="直線箭頭接點 24"/>
          <p:cNvCxnSpPr/>
          <p:nvPr/>
        </p:nvCxnSpPr>
        <p:spPr>
          <a:xfrm flipV="1">
            <a:off x="7549064" y="6232845"/>
            <a:ext cx="3889472" cy="78869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箭頭接點 25"/>
          <p:cNvCxnSpPr/>
          <p:nvPr/>
        </p:nvCxnSpPr>
        <p:spPr>
          <a:xfrm flipH="1" flipV="1">
            <a:off x="8373576" y="3511655"/>
            <a:ext cx="40225" cy="3222577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群組 35"/>
          <p:cNvGrpSpPr/>
          <p:nvPr/>
        </p:nvGrpSpPr>
        <p:grpSpPr>
          <a:xfrm>
            <a:off x="8395140" y="3925692"/>
            <a:ext cx="2989795" cy="2365651"/>
            <a:chOff x="8395140" y="3925692"/>
            <a:chExt cx="2989795" cy="2365651"/>
          </a:xfrm>
        </p:grpSpPr>
        <p:cxnSp>
          <p:nvCxnSpPr>
            <p:cNvPr id="29" name="直線箭頭接點 28"/>
            <p:cNvCxnSpPr/>
            <p:nvPr/>
          </p:nvCxnSpPr>
          <p:spPr>
            <a:xfrm flipV="1">
              <a:off x="8395140" y="4584615"/>
              <a:ext cx="2428370" cy="1706728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文字方塊 31"/>
            <p:cNvSpPr txBox="1"/>
            <p:nvPr/>
          </p:nvSpPr>
          <p:spPr>
            <a:xfrm>
              <a:off x="10597983" y="3925692"/>
              <a:ext cx="786952" cy="584775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/>
            <a:p>
              <a:r>
                <a:rPr kumimoji="1" lang="en-US" altLang="zh-TW" sz="3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s</a:t>
              </a:r>
              <a:r>
                <a:rPr kumimoji="1" lang="en-US" altLang="zh-TW" sz="3200" b="0" baseline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(t)</a:t>
              </a:r>
              <a:endParaRPr kumimoji="1" lang="zh-TW" altLang="en-US" sz="3200" b="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</p:grpSp>
      <p:sp>
        <p:nvSpPr>
          <p:cNvPr id="34" name="文字方塊 33"/>
          <p:cNvSpPr txBox="1"/>
          <p:nvPr/>
        </p:nvSpPr>
        <p:spPr>
          <a:xfrm>
            <a:off x="8001664" y="2925170"/>
            <a:ext cx="786952" cy="58477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320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Q</a:t>
            </a:r>
            <a:endParaRPr kumimoji="1" lang="zh-TW" altLang="en-US" sz="32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5" name="文字方塊 34"/>
          <p:cNvSpPr txBox="1"/>
          <p:nvPr/>
        </p:nvSpPr>
        <p:spPr>
          <a:xfrm>
            <a:off x="11278740" y="5900876"/>
            <a:ext cx="786952" cy="58477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I</a:t>
            </a:r>
            <a:endParaRPr kumimoji="1" lang="zh-TW" altLang="en-US" sz="32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grpSp>
        <p:nvGrpSpPr>
          <p:cNvPr id="39" name="群組 38"/>
          <p:cNvGrpSpPr/>
          <p:nvPr/>
        </p:nvGrpSpPr>
        <p:grpSpPr>
          <a:xfrm>
            <a:off x="8413801" y="4584615"/>
            <a:ext cx="2409709" cy="1687664"/>
            <a:chOff x="8413801" y="4584615"/>
            <a:chExt cx="2409709" cy="1687664"/>
          </a:xfrm>
        </p:grpSpPr>
        <p:sp>
          <p:nvSpPr>
            <p:cNvPr id="33" name="文字方塊 32"/>
            <p:cNvSpPr txBox="1"/>
            <p:nvPr/>
          </p:nvSpPr>
          <p:spPr>
            <a:xfrm>
              <a:off x="9081663" y="4734399"/>
              <a:ext cx="786952" cy="584775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/>
            <a:p>
              <a:r>
                <a:rPr kumimoji="1" lang="en-US" altLang="zh-TW" sz="3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a</a:t>
              </a:r>
              <a:r>
                <a:rPr kumimoji="1" lang="en-US" altLang="zh-TW" sz="3200" b="0" baseline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(t)</a:t>
              </a:r>
              <a:endParaRPr kumimoji="1" lang="zh-TW" altLang="en-US" sz="3200" b="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38" name="直線接點 37"/>
            <p:cNvCxnSpPr/>
            <p:nvPr/>
          </p:nvCxnSpPr>
          <p:spPr>
            <a:xfrm flipV="1">
              <a:off x="8413801" y="4584615"/>
              <a:ext cx="2409709" cy="1687664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群組 11"/>
          <p:cNvGrpSpPr/>
          <p:nvPr/>
        </p:nvGrpSpPr>
        <p:grpSpPr>
          <a:xfrm>
            <a:off x="8895053" y="5640073"/>
            <a:ext cx="2733404" cy="1094159"/>
            <a:chOff x="8895053" y="5640073"/>
            <a:chExt cx="2733404" cy="1094159"/>
          </a:xfrm>
        </p:grpSpPr>
        <p:sp>
          <p:nvSpPr>
            <p:cNvPr id="15" name="弧線 14"/>
            <p:cNvSpPr/>
            <p:nvPr/>
          </p:nvSpPr>
          <p:spPr>
            <a:xfrm>
              <a:off x="8895053" y="5766318"/>
              <a:ext cx="528868" cy="967914"/>
            </a:xfrm>
            <a:prstGeom prst="arc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pic>
          <p:nvPicPr>
            <p:cNvPr id="16" name="圖片 1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18139" y="5640073"/>
              <a:ext cx="2110318" cy="456285"/>
            </a:xfrm>
            <a:prstGeom prst="rect">
              <a:avLst/>
            </a:prstGeom>
          </p:spPr>
        </p:pic>
      </p:grpSp>
      <p:sp>
        <p:nvSpPr>
          <p:cNvPr id="27" name="文字方塊 26"/>
          <p:cNvSpPr txBox="1"/>
          <p:nvPr/>
        </p:nvSpPr>
        <p:spPr>
          <a:xfrm>
            <a:off x="9084775" y="4737511"/>
            <a:ext cx="786952" cy="58477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kumimoji="1" lang="en-US" altLang="zh-TW" sz="3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a</a:t>
            </a:r>
            <a:r>
              <a:rPr kumimoji="1" lang="en-US" altLang="zh-TW" sz="32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(t)</a:t>
            </a:r>
            <a:endParaRPr kumimoji="1" lang="zh-TW" altLang="en-US" sz="32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4796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Linear Channels</a:t>
            </a:r>
            <a:endParaRPr kumimoji="1"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Change to </a:t>
                </a:r>
                <a:r>
                  <a:rPr kumimoji="1" lang="en-US" altLang="zh-TW" sz="3200" dirty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Cartesian Rectangular </a:t>
                </a:r>
                <a:r>
                  <a:rPr kumimoji="1" lang="en-US" altLang="zh-TW" sz="3200" dirty="0" smtClean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Form</a:t>
                </a:r>
                <a:endParaRPr kumimoji="1" lang="en-US" altLang="zh-TW" sz="3200" dirty="0">
                  <a:solidFill>
                    <a:srgbClr val="FF000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pPr marL="11112" indent="0">
                  <a:lnSpc>
                    <a:spcPct val="150000"/>
                  </a:lnSpc>
                  <a:buNone/>
                </a:pPr>
                <a:r>
                  <a:rPr kumimoji="1" lang="en-US" altLang="zh-TW" sz="3600" dirty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kumimoji="1" lang="en-US" altLang="zh-TW" sz="3600" dirty="0" smtClean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          </a:t>
                </a:r>
                <a14:m>
                  <m:oMath xmlns:m="http://schemas.openxmlformats.org/officeDocument/2006/math">
                    <m:r>
                      <a:rPr kumimoji="1" lang="en-US" altLang="zh-TW" sz="3600" b="0" i="1" smtClean="0">
                        <a:latin typeface="Cambria Math" charset="0"/>
                      </a:rPr>
                      <m:t>𝑠</m:t>
                    </m:r>
                    <m:d>
                      <m:dPr>
                        <m:ctrlPr>
                          <a:rPr kumimoji="1" lang="en-US" altLang="zh-TW" sz="36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TW" sz="3600" b="0" i="1" smtClean="0">
                            <a:latin typeface="Cambria Math" charset="0"/>
                          </a:rPr>
                          <m:t>𝑡</m:t>
                        </m:r>
                      </m:e>
                    </m:d>
                    <m:r>
                      <a:rPr kumimoji="1" lang="en-US" altLang="zh-TW" sz="3600" b="0" i="1" smtClean="0">
                        <a:latin typeface="Cambria Math" charset="0"/>
                      </a:rPr>
                      <m:t>=</m:t>
                    </m:r>
                    <m:r>
                      <a:rPr kumimoji="1" lang="en-US" altLang="zh-TW" sz="3600" b="0" i="1" smtClean="0">
                        <a:latin typeface="Cambria Math" charset="0"/>
                      </a:rPr>
                      <m:t>𝑎</m:t>
                    </m:r>
                    <m:d>
                      <m:dPr>
                        <m:ctrlPr>
                          <a:rPr kumimoji="1" lang="en-US" altLang="zh-TW" sz="36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TW" sz="3600" b="0" i="1" smtClean="0">
                            <a:latin typeface="Cambria Math" charset="0"/>
                          </a:rPr>
                          <m:t>𝑡</m:t>
                        </m:r>
                      </m:e>
                    </m:d>
                    <m:func>
                      <m:funcPr>
                        <m:ctrlPr>
                          <a:rPr kumimoji="1" lang="en-US" altLang="zh-TW" sz="3600" b="0" i="1" smtClean="0">
                            <a:latin typeface="Cambria Math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1" lang="en-US" altLang="zh-TW" sz="3600" b="0" i="0" smtClean="0">
                            <a:latin typeface="Cambria Math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kumimoji="1" lang="en-US" altLang="zh-TW" sz="3600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kumimoji="1" lang="en-US" altLang="zh-TW" sz="3600" b="0" i="1" smtClean="0">
                                <a:latin typeface="Cambria Math" charset="0"/>
                              </a:rPr>
                              <m:t>2</m:t>
                            </m:r>
                            <m:r>
                              <a:rPr kumimoji="1" lang="en-US" altLang="zh-TW" sz="3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𝜋</m:t>
                            </m:r>
                            <m:sSub>
                              <m:sSubPr>
                                <m:ctrlPr>
                                  <a:rPr kumimoji="1" lang="en-US" altLang="zh-TW" sz="36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TW" sz="36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kumimoji="1" lang="en-US" altLang="zh-TW" sz="36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𝑐</m:t>
                                </m:r>
                              </m:sub>
                            </m:sSub>
                            <m:r>
                              <a:rPr kumimoji="1" lang="en-US" altLang="zh-TW" sz="3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  <m:r>
                              <a:rPr kumimoji="1" lang="en-US" altLang="zh-TW" sz="3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+</m:t>
                            </m:r>
                            <m:r>
                              <a:rPr kumimoji="1" lang="en-US" altLang="zh-TW" sz="3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𝜙</m:t>
                            </m:r>
                            <m:d>
                              <m:dPr>
                                <m:ctrlPr>
                                  <a:rPr kumimoji="1" lang="en-US" altLang="zh-TW" sz="36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zh-TW" sz="36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d>
                      </m:e>
                    </m:func>
                  </m:oMath>
                </a14:m>
                <a:endParaRPr kumimoji="1" lang="en-US" altLang="zh-TW" sz="3600" b="0" i="1" dirty="0" smtClean="0">
                  <a:latin typeface="Cambria Math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kumimoji="1"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Amplitude and Phase</a:t>
                </a:r>
                <a:endParaRPr kumimoji="1" lang="en-US" altLang="zh-TW" sz="3200" dirty="0"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pPr marL="11112" indent="0">
                  <a:lnSpc>
                    <a:spcPct val="150000"/>
                  </a:lnSpc>
                  <a:buNone/>
                </a:pPr>
                <a:r>
                  <a:rPr kumimoji="1" lang="en-US" altLang="zh-TW" sz="3600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kumimoji="1" lang="en-US" altLang="zh-TW" sz="36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TW" sz="3600" b="0" i="0" smtClean="0">
                        <a:latin typeface="Cambria Math" charset="0"/>
                      </a:rPr>
                      <m:t>        </m:t>
                    </m:r>
                    <m:r>
                      <a:rPr kumimoji="1" lang="en-US" altLang="zh-TW" sz="3600" b="0" i="1" smtClean="0">
                        <a:latin typeface="Cambria Math" charset="0"/>
                      </a:rPr>
                      <m:t>𝑎</m:t>
                    </m:r>
                    <m:d>
                      <m:dPr>
                        <m:ctrlPr>
                          <a:rPr kumimoji="1" lang="en-US" altLang="zh-TW" sz="36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TW" sz="3600" b="0" i="1" smtClean="0">
                            <a:latin typeface="Cambria Math" charset="0"/>
                          </a:rPr>
                          <m:t>𝑡</m:t>
                        </m:r>
                      </m:e>
                    </m:d>
                    <m:r>
                      <a:rPr kumimoji="1" lang="en-US" altLang="zh-TW" sz="3600" b="0" i="1" smtClean="0">
                        <a:latin typeface="Cambria Math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kumimoji="1" lang="en-US" altLang="zh-TW" sz="3600" b="0" i="1" smtClean="0">
                            <a:latin typeface="Cambria Math" charset="0"/>
                          </a:rPr>
                        </m:ctrlPr>
                      </m:radPr>
                      <m:deg/>
                      <m:e>
                        <m:sSubSup>
                          <m:sSubSupPr>
                            <m:ctrlPr>
                              <a:rPr kumimoji="1" lang="en-US" altLang="zh-TW" sz="3600" b="0" i="1" smtClean="0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kumimoji="1" lang="en-US" altLang="zh-TW" sz="3600" b="0" i="1" smtClean="0"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kumimoji="1" lang="en-US" altLang="zh-TW" sz="3600" b="0" i="1" smtClean="0">
                                <a:latin typeface="Cambria Math" charset="0"/>
                              </a:rPr>
                              <m:t>𝐼</m:t>
                            </m:r>
                          </m:sub>
                          <m:sup>
                            <m:r>
                              <a:rPr kumimoji="1" lang="en-US" altLang="zh-TW" sz="3600" b="0" i="1" smtClean="0">
                                <a:latin typeface="Cambria Math" charset="0"/>
                              </a:rPr>
                              <m:t>2</m:t>
                            </m:r>
                          </m:sup>
                        </m:sSubSup>
                        <m:d>
                          <m:dPr>
                            <m:ctrlPr>
                              <a:rPr kumimoji="1" lang="en-US" altLang="zh-TW" sz="3600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kumimoji="1" lang="en-US" altLang="zh-TW" sz="3600" b="0" i="1" smtClean="0">
                                <a:latin typeface="Cambria Math" charset="0"/>
                              </a:rPr>
                              <m:t>𝑡</m:t>
                            </m:r>
                          </m:e>
                        </m:d>
                        <m:r>
                          <a:rPr kumimoji="1" lang="en-US" altLang="zh-TW" sz="3600" b="0" i="1" smtClean="0">
                            <a:latin typeface="Cambria Math" charset="0"/>
                          </a:rPr>
                          <m:t>+</m:t>
                        </m:r>
                        <m:sSubSup>
                          <m:sSubSupPr>
                            <m:ctrlPr>
                              <a:rPr kumimoji="1" lang="en-US" altLang="zh-TW" sz="3600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kumimoji="1" lang="en-US" altLang="zh-TW" sz="3600" i="1"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kumimoji="1" lang="en-US" altLang="zh-TW" sz="3600" b="0" i="1" smtClean="0">
                                <a:latin typeface="Cambria Math" charset="0"/>
                              </a:rPr>
                              <m:t>𝑄</m:t>
                            </m:r>
                          </m:sub>
                          <m:sup>
                            <m:r>
                              <a:rPr kumimoji="1" lang="en-US" altLang="zh-TW" sz="3600" i="1">
                                <a:latin typeface="Cambria Math" charset="0"/>
                              </a:rPr>
                              <m:t>2</m:t>
                            </m:r>
                          </m:sup>
                        </m:sSubSup>
                        <m:d>
                          <m:dPr>
                            <m:ctrlPr>
                              <a:rPr kumimoji="1" lang="en-US" altLang="zh-TW" sz="3600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kumimoji="1" lang="en-US" altLang="zh-TW" sz="3600" i="1">
                                <a:latin typeface="Cambria Math" charset="0"/>
                              </a:rPr>
                              <m:t>𝑡</m:t>
                            </m:r>
                          </m:e>
                        </m:d>
                      </m:e>
                    </m:rad>
                    <m:r>
                      <a:rPr kumimoji="1" lang="en-US" altLang="zh-TW" sz="3600" b="0" i="1" smtClean="0">
                        <a:latin typeface="Cambria Math" charset="0"/>
                      </a:rPr>
                      <m:t>               </m:t>
                    </m:r>
                    <m:r>
                      <a:rPr kumimoji="1" lang="en-US" altLang="zh-TW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𝜙</m:t>
                    </m:r>
                    <m:d>
                      <m:dPr>
                        <m:ctrlPr>
                          <a:rPr kumimoji="1" lang="en-US" altLang="zh-TW" sz="36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TW" sz="3600" b="0" i="1" smtClean="0">
                            <a:latin typeface="Cambria Math" charset="0"/>
                          </a:rPr>
                          <m:t>𝑡</m:t>
                        </m:r>
                      </m:e>
                    </m:d>
                    <m:r>
                      <a:rPr kumimoji="1" lang="en-US" altLang="zh-TW" sz="3600" b="0" i="1" smtClean="0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kumimoji="1" lang="en-US" altLang="zh-TW" sz="3600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kumimoji="1" lang="en-US" altLang="zh-TW" sz="3600" b="0" i="1" smtClean="0">
                            <a:latin typeface="Cambria Math" charset="0"/>
                          </a:rPr>
                          <m:t>𝑡𝑎𝑛</m:t>
                        </m:r>
                      </m:e>
                      <m:sup>
                        <m:r>
                          <a:rPr kumimoji="1" lang="en-US" altLang="zh-TW" sz="3600" b="0" i="1" smtClean="0">
                            <a:latin typeface="Cambria Math" charset="0"/>
                          </a:rPr>
                          <m:t>−1</m:t>
                        </m:r>
                      </m:sup>
                    </m:sSup>
                    <m:r>
                      <a:rPr kumimoji="1" lang="en-US" altLang="zh-TW" sz="3600" b="0" i="1" smtClean="0">
                        <a:latin typeface="Cambria Math" charset="0"/>
                      </a:rPr>
                      <m:t>(</m:t>
                    </m:r>
                    <m:f>
                      <m:fPr>
                        <m:ctrlPr>
                          <a:rPr kumimoji="1" lang="mr-IN" altLang="zh-TW" sz="3600" b="0" i="1" smtClean="0">
                            <a:latin typeface="Cambria Math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kumimoji="1" lang="en-US" altLang="zh-TW" sz="36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3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kumimoji="1" lang="en-US" altLang="zh-TW" sz="3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𝑄</m:t>
                            </m:r>
                          </m:sub>
                        </m:sSub>
                        <m:r>
                          <a:rPr kumimoji="1" lang="en-US" altLang="zh-TW" sz="3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</m:t>
                        </m:r>
                        <m:r>
                          <a:rPr kumimoji="1" lang="en-US" altLang="zh-TW" sz="3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  <m:r>
                          <a:rPr kumimoji="1" lang="en-US" altLang="zh-TW" sz="3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)</m:t>
                        </m:r>
                      </m:num>
                      <m:den>
                        <m:sSub>
                          <m:sSubPr>
                            <m:ctrlPr>
                              <a:rPr kumimoji="1" lang="en-US" altLang="zh-TW" sz="36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36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kumimoji="1" lang="en-US" altLang="zh-TW" sz="3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𝐼</m:t>
                            </m:r>
                          </m:sub>
                        </m:sSub>
                        <m:r>
                          <a:rPr kumimoji="1" lang="en-US" altLang="zh-TW" sz="36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</m:t>
                        </m:r>
                        <m:r>
                          <a:rPr kumimoji="1" lang="en-US" altLang="zh-TW" sz="36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  <m:r>
                          <a:rPr kumimoji="1" lang="en-US" altLang="zh-TW" sz="36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)</m:t>
                        </m:r>
                      </m:den>
                    </m:f>
                    <m:r>
                      <a:rPr kumimoji="1" lang="en-US" altLang="zh-TW" sz="3600" b="0" i="1" smtClean="0">
                        <a:latin typeface="Cambria Math" charset="0"/>
                      </a:rPr>
                      <m:t>)</m:t>
                    </m:r>
                  </m:oMath>
                </a14:m>
                <a:endParaRPr kumimoji="1" lang="en-US" altLang="zh-TW" sz="3600" dirty="0" smtClean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217" t="-185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206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Linear Channels</a:t>
            </a:r>
            <a:endParaRPr kumimoji="1"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Change to </a:t>
                </a:r>
                <a:r>
                  <a:rPr kumimoji="1" lang="en-US" altLang="zh-TW" sz="3200" dirty="0" smtClean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Cartesian Rectangular Form</a:t>
                </a:r>
              </a:p>
              <a:p>
                <a:pPr marL="11112" indent="0">
                  <a:lnSpc>
                    <a:spcPct val="150000"/>
                  </a:lnSpc>
                  <a:buNone/>
                </a:pPr>
                <a:r>
                  <a:rPr kumimoji="1" lang="en-US" altLang="zh-TW" sz="3600" dirty="0" smtClean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           </a:t>
                </a:r>
                <a14:m>
                  <m:oMath xmlns:m="http://schemas.openxmlformats.org/officeDocument/2006/math">
                    <m:r>
                      <a:rPr kumimoji="1" lang="en-US" altLang="zh-TW" sz="3600" b="0" i="1" smtClean="0">
                        <a:latin typeface="Cambria Math" charset="0"/>
                      </a:rPr>
                      <m:t>𝑠</m:t>
                    </m:r>
                    <m:d>
                      <m:dPr>
                        <m:ctrlPr>
                          <a:rPr kumimoji="1" lang="en-US" altLang="zh-TW" sz="36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TW" sz="3600" b="0" i="1" smtClean="0">
                            <a:latin typeface="Cambria Math" charset="0"/>
                          </a:rPr>
                          <m:t>𝑡</m:t>
                        </m:r>
                      </m:e>
                    </m:d>
                    <m:r>
                      <a:rPr kumimoji="1" lang="en-US" altLang="zh-TW" sz="3600" b="0" i="1" smtClean="0">
                        <a:latin typeface="Cambria Math" charset="0"/>
                      </a:rPr>
                      <m:t>=</m:t>
                    </m:r>
                    <m:r>
                      <a:rPr kumimoji="1" lang="en-US" altLang="zh-TW" sz="3600" b="0" i="1" smtClean="0">
                        <a:latin typeface="Cambria Math" charset="0"/>
                      </a:rPr>
                      <m:t>𝑎</m:t>
                    </m:r>
                    <m:d>
                      <m:dPr>
                        <m:ctrlPr>
                          <a:rPr kumimoji="1" lang="en-US" altLang="zh-TW" sz="36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TW" sz="3600" b="0" i="1" smtClean="0">
                            <a:latin typeface="Cambria Math" charset="0"/>
                          </a:rPr>
                          <m:t>𝑡</m:t>
                        </m:r>
                      </m:e>
                    </m:d>
                    <m:func>
                      <m:funcPr>
                        <m:ctrlPr>
                          <a:rPr kumimoji="1" lang="en-US" altLang="zh-TW" sz="3600" b="0" i="1" smtClean="0">
                            <a:latin typeface="Cambria Math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1" lang="en-US" altLang="zh-TW" sz="3600" b="0" i="0" smtClean="0">
                            <a:latin typeface="Cambria Math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kumimoji="1" lang="en-US" altLang="zh-TW" sz="3600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kumimoji="1" lang="en-US" altLang="zh-TW" sz="3600" b="0" i="1" smtClean="0">
                                <a:latin typeface="Cambria Math" charset="0"/>
                              </a:rPr>
                              <m:t>2</m:t>
                            </m:r>
                            <m:r>
                              <a:rPr kumimoji="1" lang="en-US" altLang="zh-TW" sz="3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𝜋</m:t>
                            </m:r>
                            <m:sSub>
                              <m:sSubPr>
                                <m:ctrlPr>
                                  <a:rPr kumimoji="1" lang="en-US" altLang="zh-TW" sz="36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TW" sz="36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kumimoji="1" lang="en-US" altLang="zh-TW" sz="36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𝑐</m:t>
                                </m:r>
                              </m:sub>
                            </m:sSub>
                            <m:r>
                              <a:rPr kumimoji="1" lang="en-US" altLang="zh-TW" sz="3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  <m:r>
                              <a:rPr kumimoji="1" lang="en-US" altLang="zh-TW" sz="3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+</m:t>
                            </m:r>
                            <m:r>
                              <a:rPr kumimoji="1" lang="en-US" altLang="zh-TW" sz="3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𝜙</m:t>
                            </m:r>
                            <m:d>
                              <m:dPr>
                                <m:ctrlPr>
                                  <a:rPr kumimoji="1" lang="en-US" altLang="zh-TW" sz="36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zh-TW" sz="36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d>
                      </m:e>
                    </m:func>
                  </m:oMath>
                </a14:m>
                <a:endParaRPr kumimoji="1" lang="en-US" altLang="zh-TW" sz="3600" b="0" i="1" dirty="0" smtClean="0">
                  <a:latin typeface="Cambria Math" charset="0"/>
                </a:endParaRPr>
              </a:p>
              <a:p>
                <a:pPr marL="11112" indent="0" algn="ctr">
                  <a:lnSpc>
                    <a:spcPct val="150000"/>
                  </a:lnSpc>
                  <a:buNone/>
                </a:pPr>
                <a:r>
                  <a:rPr kumimoji="1" lang="en-US" altLang="zh-TW" sz="3600" b="0" dirty="0" smtClean="0"/>
                  <a:t>    </a:t>
                </a:r>
                <a14:m>
                  <m:oMath xmlns:m="http://schemas.openxmlformats.org/officeDocument/2006/math">
                    <m:r>
                      <a:rPr kumimoji="1" lang="en-US" altLang="zh-TW" sz="3600" b="0" i="1" smtClean="0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kumimoji="1" lang="en-US" altLang="zh-TW" sz="36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TW" sz="3600" b="0" i="1" smtClean="0">
                            <a:latin typeface="Cambria Math" charset="0"/>
                          </a:rPr>
                          <m:t>𝑠</m:t>
                        </m:r>
                      </m:e>
                      <m:sub>
                        <m:r>
                          <a:rPr kumimoji="1" lang="en-US" altLang="zh-TW" sz="3600" b="0" i="1" smtClean="0">
                            <a:latin typeface="Cambria Math" charset="0"/>
                          </a:rPr>
                          <m:t>𝐼</m:t>
                        </m:r>
                      </m:sub>
                    </m:sSub>
                    <m:d>
                      <m:dPr>
                        <m:ctrlPr>
                          <a:rPr kumimoji="1" lang="en-US" altLang="zh-TW" sz="36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TW" sz="3600" b="0" i="1" smtClean="0">
                            <a:latin typeface="Cambria Math" charset="0"/>
                          </a:rPr>
                          <m:t>𝑡</m:t>
                        </m:r>
                      </m:e>
                    </m:d>
                    <m:func>
                      <m:funcPr>
                        <m:ctrlPr>
                          <a:rPr kumimoji="1" lang="en-US" altLang="zh-TW" sz="3600" b="0" i="1" smtClean="0">
                            <a:latin typeface="Cambria Math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1" lang="en-US" altLang="zh-TW" sz="3600" b="0" i="0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kumimoji="1" lang="en-US" altLang="zh-TW" sz="3600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kumimoji="1" lang="en-US" altLang="zh-TW" sz="3600" b="0" i="1" smtClean="0">
                                <a:latin typeface="Cambria Math" charset="0"/>
                              </a:rPr>
                              <m:t>2</m:t>
                            </m:r>
                            <m:r>
                              <a:rPr kumimoji="1" lang="en-US" altLang="zh-TW" sz="3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𝜋</m:t>
                            </m:r>
                            <m:sSub>
                              <m:sSubPr>
                                <m:ctrlPr>
                                  <a:rPr kumimoji="1" lang="en-US" altLang="zh-TW" sz="36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TW" sz="36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kumimoji="1" lang="en-US" altLang="zh-TW" sz="36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𝑐</m:t>
                                </m:r>
                              </m:sub>
                            </m:sSub>
                            <m:r>
                              <a:rPr kumimoji="1" lang="en-US" altLang="zh-TW" sz="36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e>
                        </m:d>
                      </m:e>
                    </m:func>
                    <m:r>
                      <a:rPr kumimoji="1" lang="en-US" altLang="zh-TW" sz="3600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−</m:t>
                    </m:r>
                    <m:sSub>
                      <m:sSubPr>
                        <m:ctrlPr>
                          <a:rPr kumimoji="1" lang="en-US" altLang="zh-TW" sz="36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TW" sz="3600" i="1">
                            <a:latin typeface="Cambria Math" charset="0"/>
                          </a:rPr>
                          <m:t>𝑠</m:t>
                        </m:r>
                      </m:e>
                      <m:sub>
                        <m:r>
                          <a:rPr kumimoji="1" lang="en-US" altLang="zh-TW" sz="3600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𝑄</m:t>
                        </m:r>
                      </m:sub>
                    </m:sSub>
                    <m:d>
                      <m:dPr>
                        <m:ctrlPr>
                          <a:rPr kumimoji="1" lang="en-US" altLang="zh-TW" sz="3600" i="1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TW" sz="3600" i="1">
                            <a:latin typeface="Cambria Math" charset="0"/>
                          </a:rPr>
                          <m:t>𝑡</m:t>
                        </m:r>
                      </m:e>
                    </m:d>
                    <m:func>
                      <m:funcPr>
                        <m:ctrlPr>
                          <a:rPr kumimoji="1" lang="en-US" altLang="zh-TW" sz="3600" i="1">
                            <a:latin typeface="Cambria Math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1" lang="en-US" altLang="zh-TW" sz="3600" b="0" i="0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kumimoji="1" lang="en-US" altLang="zh-TW" sz="3600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kumimoji="1" lang="en-US" altLang="zh-TW" sz="3600" i="1">
                                <a:latin typeface="Cambria Math" charset="0"/>
                              </a:rPr>
                              <m:t>2</m:t>
                            </m:r>
                            <m:r>
                              <a:rPr kumimoji="1" lang="en-US" altLang="zh-TW" sz="36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𝜋</m:t>
                            </m:r>
                            <m:sSub>
                              <m:sSubPr>
                                <m:ctrlPr>
                                  <a:rPr kumimoji="1" lang="en-US" altLang="zh-TW" sz="36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TW" sz="36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kumimoji="1" lang="en-US" altLang="zh-TW" sz="36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𝑐</m:t>
                                </m:r>
                              </m:sub>
                            </m:sSub>
                            <m:r>
                              <a:rPr kumimoji="1" lang="en-US" altLang="zh-TW" sz="36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e>
                        </m:d>
                      </m:e>
                    </m:func>
                  </m:oMath>
                </a14:m>
                <a:endParaRPr kumimoji="1" lang="en-US" altLang="zh-TW" sz="3600" b="0" i="1" dirty="0" smtClean="0">
                  <a:latin typeface="Cambria Math" charset="0"/>
                </a:endParaRPr>
              </a:p>
              <a:p>
                <a:r>
                  <a:rPr kumimoji="1"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Time domain to Frequency domain</a:t>
                </a:r>
                <a:endParaRPr kumimoji="1" lang="en-US" altLang="zh-TW" sz="3200" dirty="0"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pPr marL="11112" indent="0">
                  <a:lnSpc>
                    <a:spcPct val="150000"/>
                  </a:lnSpc>
                  <a:buNone/>
                </a:pPr>
                <a:r>
                  <a:rPr kumimoji="1" lang="en-US" altLang="zh-TW" sz="3600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kumimoji="1" lang="en-US" altLang="zh-TW" sz="36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           </a:t>
                </a:r>
                <a14:m>
                  <m:oMath xmlns:m="http://schemas.openxmlformats.org/officeDocument/2006/math">
                    <m:r>
                      <a:rPr kumimoji="1" lang="en-US" altLang="zh-TW" sz="3600" b="0" i="0" smtClean="0">
                        <a:latin typeface="Cambria Math" charset="0"/>
                      </a:rPr>
                      <m:t>            </m:t>
                    </m:r>
                    <m:r>
                      <a:rPr kumimoji="1" lang="en-US" altLang="zh-TW" sz="3600" b="0" i="1" smtClean="0">
                        <a:latin typeface="Cambria Math" charset="0"/>
                      </a:rPr>
                      <m:t>𝑦</m:t>
                    </m:r>
                    <m:d>
                      <m:dPr>
                        <m:ctrlPr>
                          <a:rPr kumimoji="1" lang="en-US" altLang="zh-TW" sz="36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TW" sz="3600" b="0" i="1" smtClean="0">
                            <a:latin typeface="Cambria Math" charset="0"/>
                          </a:rPr>
                          <m:t>𝑡</m:t>
                        </m:r>
                      </m:e>
                    </m:d>
                    <m:r>
                      <a:rPr kumimoji="1" lang="en-US" altLang="zh-TW" sz="3600" b="0" i="1" smtClean="0">
                        <a:latin typeface="Cambria Math" charset="0"/>
                      </a:rPr>
                      <m:t>= </m:t>
                    </m:r>
                    <m:r>
                      <a:rPr kumimoji="1" lang="en-US" altLang="zh-TW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  <m:r>
                      <a:rPr kumimoji="1" lang="en-US" altLang="zh-TW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∙</m:t>
                    </m:r>
                    <m:r>
                      <a:rPr kumimoji="1" lang="en-US" altLang="zh-TW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𝑠</m:t>
                    </m:r>
                    <m:d>
                      <m:dPr>
                        <m:ctrlPr>
                          <a:rPr kumimoji="1" lang="en-US" altLang="zh-TW" sz="3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kumimoji="1" lang="en-US" altLang="zh-TW" sz="3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  <m:r>
                          <a:rPr kumimoji="1" lang="en-US" altLang="zh-TW" sz="3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</m:t>
                        </m:r>
                        <m:sSub>
                          <m:sSubPr>
                            <m:ctrlPr>
                              <a:rPr kumimoji="1" lang="en-US" altLang="zh-TW" sz="3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3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e>
                          <m:sub>
                            <m:r>
                              <a:rPr kumimoji="1" lang="en-US" altLang="zh-TW" sz="3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𝑑</m:t>
                            </m:r>
                          </m:sub>
                        </m:sSub>
                      </m:e>
                    </m:d>
                  </m:oMath>
                </a14:m>
                <a:endParaRPr kumimoji="1" lang="en-US" altLang="zh-TW" sz="3600" b="0" i="1" dirty="0" smtClean="0">
                  <a:latin typeface="Cambria Math" charset="0"/>
                  <a:ea typeface="Cambria Math" charset="0"/>
                  <a:cs typeface="Cambria Math" charset="0"/>
                </a:endParaRPr>
              </a:p>
              <a:p>
                <a:pPr marL="11112" indent="0">
                  <a:lnSpc>
                    <a:spcPct val="150000"/>
                  </a:lnSpc>
                  <a:buNone/>
                </a:pPr>
                <a:r>
                  <a:rPr kumimoji="1" lang="en-US" altLang="zh-TW" sz="3600" b="0" dirty="0" smtClean="0"/>
                  <a:t>                </a:t>
                </a:r>
                <a14:m>
                  <m:oMath xmlns:m="http://schemas.openxmlformats.org/officeDocument/2006/math">
                    <m:groupChr>
                      <m:groupChrPr>
                        <m:chr m:val="⇒"/>
                        <m:pos m:val="top"/>
                        <m:ctrlPr>
                          <a:rPr kumimoji="1" lang="en-US" altLang="zh-TW" sz="3600" b="0" i="1" smtClean="0">
                            <a:latin typeface="Cambria Math" charset="0"/>
                          </a:rPr>
                        </m:ctrlPr>
                      </m:groupChrPr>
                      <m:e/>
                    </m:groupChr>
                    <m:r>
                      <a:rPr kumimoji="1" lang="en-US" altLang="zh-TW" sz="3600" b="0" i="1" smtClean="0">
                        <a:latin typeface="Cambria Math" charset="0"/>
                      </a:rPr>
                      <m:t>𝑌</m:t>
                    </m:r>
                    <m:d>
                      <m:dPr>
                        <m:ctrlPr>
                          <a:rPr kumimoji="1" lang="en-US" altLang="zh-TW" sz="36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TW" sz="3600" b="0" i="1" smtClean="0">
                            <a:latin typeface="Cambria Math" charset="0"/>
                          </a:rPr>
                          <m:t>𝑓</m:t>
                        </m:r>
                      </m:e>
                    </m:d>
                    <m:r>
                      <a:rPr kumimoji="1" lang="en-US" altLang="zh-TW" sz="3600" b="0" i="1" smtClean="0">
                        <a:latin typeface="Cambria Math" charset="0"/>
                      </a:rPr>
                      <m:t>=</m:t>
                    </m:r>
                    <m:r>
                      <a:rPr kumimoji="1" lang="en-US" altLang="zh-TW" sz="3600" b="0" i="1" smtClean="0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  <m:r>
                      <a:rPr kumimoji="1" lang="en-US" altLang="zh-TW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∙</m:t>
                    </m:r>
                    <m:sSup>
                      <m:sSupPr>
                        <m:ctrlPr>
                          <a:rPr kumimoji="1" lang="en-US" altLang="zh-TW" sz="3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kumimoji="1" lang="en-US" altLang="zh-TW" sz="36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𝑒</m:t>
                        </m:r>
                      </m:e>
                      <m:sup>
                        <m:r>
                          <a:rPr kumimoji="1" lang="en-US" altLang="zh-TW" sz="36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</m:t>
                        </m:r>
                        <m:r>
                          <a:rPr kumimoji="1" lang="en-US" altLang="zh-TW" sz="3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  <m:r>
                          <a:rPr kumimoji="1" lang="en-US" altLang="zh-TW" sz="36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𝑗</m:t>
                        </m:r>
                        <m:r>
                          <a:rPr kumimoji="1" lang="en-US" altLang="zh-TW" sz="3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𝜋</m:t>
                        </m:r>
                        <m:r>
                          <a:rPr kumimoji="1" lang="en-US" altLang="zh-TW" sz="3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𝑓</m:t>
                        </m:r>
                        <m:sSub>
                          <m:sSubPr>
                            <m:ctrlPr>
                              <a:rPr kumimoji="1" lang="en-US" altLang="zh-TW" sz="36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36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e>
                          <m:sub>
                            <m:r>
                              <a:rPr kumimoji="1" lang="en-US" altLang="zh-TW" sz="36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𝑑</m:t>
                            </m:r>
                          </m:sub>
                        </m:sSub>
                      </m:sup>
                    </m:sSup>
                    <m:r>
                      <a:rPr kumimoji="1" lang="en-US" altLang="zh-TW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∙</m:t>
                    </m:r>
                    <m:r>
                      <a:rPr kumimoji="1" lang="en-US" altLang="zh-TW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kumimoji="1" lang="en-US" altLang="zh-TW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a:rPr kumimoji="1" lang="en-US" altLang="zh-TW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𝑓</m:t>
                    </m:r>
                    <m:r>
                      <a:rPr kumimoji="1" lang="en-US" altLang="zh-TW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)⋯</m:t>
                    </m:r>
                  </m:oMath>
                </a14:m>
                <a:r>
                  <a:rPr kumimoji="1" lang="en-US" altLang="zh-TW" sz="3200" dirty="0" smtClean="0">
                    <a:solidFill>
                      <a:schemeClr val="accent1"/>
                    </a:solidFill>
                  </a:rPr>
                  <a:t>Polar</a:t>
                </a:r>
                <a:r>
                  <a:rPr kumimoji="1" lang="zh-TW" altLang="en-US" sz="3200" dirty="0" smtClean="0">
                    <a:solidFill>
                      <a:schemeClr val="accent1"/>
                    </a:solidFill>
                  </a:rPr>
                  <a:t> </a:t>
                </a:r>
                <a:r>
                  <a:rPr kumimoji="1" lang="en-US" altLang="zh-TW" sz="3200" dirty="0">
                    <a:solidFill>
                      <a:schemeClr val="accent1"/>
                    </a:solidFill>
                  </a:rPr>
                  <a:t>F</a:t>
                </a:r>
                <a:r>
                  <a:rPr kumimoji="1" lang="en-US" altLang="zh-TW" sz="3200" dirty="0" smtClean="0">
                    <a:solidFill>
                      <a:schemeClr val="accent1"/>
                    </a:solidFill>
                  </a:rPr>
                  <a:t>orm</a:t>
                </a:r>
                <a:endParaRPr kumimoji="1" lang="en-US" altLang="zh-TW" sz="3600" dirty="0" smtClean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217" t="-1852" b="-277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226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Type of Modulation</a:t>
            </a:r>
            <a:endParaRPr kumimoji="1"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內容版面配置區 6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403225" lvl="1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3600" i="1" smtClean="0">
                          <a:latin typeface="Cambria Math" charset="0"/>
                        </a:rPr>
                        <m:t>𝑠</m:t>
                      </m:r>
                      <m:d>
                        <m:dPr>
                          <m:ctrlPr>
                            <a:rPr kumimoji="1" lang="en-US" altLang="zh-TW" sz="36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kumimoji="1" lang="en-US" altLang="zh-TW" sz="3600" i="1">
                              <a:latin typeface="Cambria Math" charset="0"/>
                            </a:rPr>
                            <m:t>𝑡</m:t>
                          </m:r>
                        </m:e>
                      </m:d>
                      <m:r>
                        <a:rPr kumimoji="1" lang="en-US" altLang="zh-TW" sz="3600" i="1">
                          <a:latin typeface="Cambria Math" charset="0"/>
                        </a:rPr>
                        <m:t>=</m:t>
                      </m:r>
                      <m:r>
                        <a:rPr kumimoji="1" lang="en-US" altLang="zh-TW" sz="360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𝑎</m:t>
                      </m:r>
                      <m:d>
                        <m:dPr>
                          <m:ctrlPr>
                            <a:rPr kumimoji="1" lang="en-US" altLang="zh-TW" sz="36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kumimoji="1" lang="en-US" altLang="zh-TW" sz="3600" i="1">
                              <a:latin typeface="Cambria Math" charset="0"/>
                            </a:rPr>
                            <m:t>𝑡</m:t>
                          </m:r>
                        </m:e>
                      </m:d>
                      <m:func>
                        <m:funcPr>
                          <m:ctrlPr>
                            <a:rPr kumimoji="1" lang="en-US" altLang="zh-TW" sz="3600" i="1">
                              <a:latin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TW" sz="3600">
                              <a:latin typeface="Cambria Math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kumimoji="1" lang="en-US" altLang="zh-TW" sz="36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TW" sz="3600" i="1">
                                  <a:latin typeface="Cambria Math" charset="0"/>
                                </a:rPr>
                                <m:t>2</m:t>
                              </m:r>
                              <m:r>
                                <a:rPr kumimoji="1" lang="en-US" altLang="zh-TW" sz="36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𝜋</m:t>
                              </m:r>
                              <m:sSub>
                                <m:sSubPr>
                                  <m:ctrlPr>
                                    <a:rPr kumimoji="1" lang="en-US" altLang="zh-TW" sz="3600" i="1" smtClean="0">
                                      <a:solidFill>
                                        <a:schemeClr val="accent2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TW" sz="3600" i="1">
                                      <a:solidFill>
                                        <a:schemeClr val="accent2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kumimoji="1" lang="en-US" altLang="zh-TW" sz="3600" i="1">
                                      <a:solidFill>
                                        <a:schemeClr val="accent2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𝑐</m:t>
                                  </m:r>
                                </m:sub>
                              </m:sSub>
                              <m:r>
                                <a:rPr kumimoji="1" lang="en-US" altLang="zh-TW" sz="36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𝑡</m:t>
                              </m:r>
                              <m:r>
                                <a:rPr kumimoji="1" lang="en-US" altLang="zh-TW" sz="36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+</m:t>
                              </m:r>
                              <m:r>
                                <a:rPr kumimoji="1" lang="en-US" altLang="zh-TW" sz="3600" i="1" smtClean="0">
                                  <a:solidFill>
                                    <a:schemeClr val="accent6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𝜙</m:t>
                              </m:r>
                              <m:d>
                                <m:dPr>
                                  <m:ctrlPr>
                                    <a:rPr kumimoji="1" lang="en-US" altLang="zh-TW" sz="3600" i="1">
                                      <a:solidFill>
                                        <a:schemeClr val="accent6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TW" sz="3600" i="1">
                                      <a:solidFill>
                                        <a:schemeClr val="accent6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kumimoji="1" lang="en-US" altLang="zh-TW" dirty="0" smtClean="0"/>
              </a:p>
              <a:p>
                <a:r>
                  <a:rPr kumimoji="1" lang="en-US" altLang="zh-TW" sz="3000" dirty="0" smtClean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Amplitude</a:t>
                </a:r>
              </a:p>
              <a:p>
                <a:pPr lvl="1">
                  <a:buFont typeface="Wingdings" charset="2"/>
                  <a:buChar char="Ø"/>
                </a:pPr>
                <a:r>
                  <a:rPr kumimoji="1" lang="en-US" altLang="zh-TW" sz="30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M-</a:t>
                </a:r>
                <a:r>
                  <a:rPr kumimoji="1" lang="en-US" altLang="zh-TW" sz="3000" dirty="0" smtClean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A</a:t>
                </a:r>
                <a:r>
                  <a:rPr kumimoji="1" lang="en-US" altLang="zh-TW" sz="30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SK: Amplitude Shift Keying</a:t>
                </a:r>
                <a:endParaRPr kumimoji="1" lang="en-US" altLang="zh-TW" sz="3000" dirty="0"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r>
                  <a:rPr kumimoji="1" lang="en-US" altLang="zh-TW" sz="3000" dirty="0" smtClean="0">
                    <a:solidFill>
                      <a:schemeClr val="accent2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Frequency</a:t>
                </a:r>
                <a:endParaRPr kumimoji="1" lang="en-US" altLang="zh-TW" sz="3000" dirty="0">
                  <a:solidFill>
                    <a:schemeClr val="accent2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pPr lvl="1">
                  <a:buFont typeface="Wingdings" charset="2"/>
                  <a:buChar char="Ø"/>
                </a:pPr>
                <a:r>
                  <a:rPr kumimoji="1" lang="en-US" altLang="zh-TW" sz="30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M-</a:t>
                </a:r>
                <a:r>
                  <a:rPr kumimoji="1" lang="en-US" altLang="zh-TW" sz="3000" dirty="0" smtClean="0">
                    <a:solidFill>
                      <a:schemeClr val="accent2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F</a:t>
                </a:r>
                <a:r>
                  <a:rPr kumimoji="1" lang="en-US" altLang="zh-TW" sz="30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SK</a:t>
                </a:r>
                <a:r>
                  <a:rPr kumimoji="1" lang="en-US" altLang="zh-TW" sz="3000" dirty="0">
                    <a:latin typeface="Times New Roman" charset="0"/>
                    <a:ea typeface="Times New Roman" charset="0"/>
                    <a:cs typeface="Times New Roman" charset="0"/>
                  </a:rPr>
                  <a:t>: </a:t>
                </a:r>
                <a:r>
                  <a:rPr kumimoji="1" lang="en-US" altLang="zh-TW" sz="30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Frequency </a:t>
                </a:r>
                <a:r>
                  <a:rPr kumimoji="1" lang="en-US" altLang="zh-TW" sz="3000" dirty="0">
                    <a:latin typeface="Times New Roman" charset="0"/>
                    <a:ea typeface="Times New Roman" charset="0"/>
                    <a:cs typeface="Times New Roman" charset="0"/>
                  </a:rPr>
                  <a:t>Shift Keying</a:t>
                </a:r>
                <a:endParaRPr kumimoji="1" lang="zh-TW" altLang="en-US" sz="3000" dirty="0"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r>
                  <a:rPr kumimoji="1" lang="en-US" altLang="zh-TW" sz="3000" dirty="0" smtClean="0">
                    <a:solidFill>
                      <a:schemeClr val="accent6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Phase</a:t>
                </a:r>
                <a:endParaRPr kumimoji="1" lang="en-US" altLang="zh-TW" sz="3000" dirty="0">
                  <a:solidFill>
                    <a:schemeClr val="accent6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pPr lvl="1">
                  <a:buFont typeface="Wingdings" charset="2"/>
                  <a:buChar char="Ø"/>
                </a:pPr>
                <a:r>
                  <a:rPr kumimoji="1" lang="en-US" altLang="zh-TW" sz="30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M-</a:t>
                </a:r>
                <a:r>
                  <a:rPr kumimoji="1" lang="en-US" altLang="zh-TW" sz="3000" dirty="0" smtClean="0">
                    <a:solidFill>
                      <a:schemeClr val="accent6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P</a:t>
                </a:r>
                <a:r>
                  <a:rPr kumimoji="1" lang="en-US" altLang="zh-TW" sz="30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SK</a:t>
                </a:r>
                <a:r>
                  <a:rPr kumimoji="1" lang="en-US" altLang="zh-TW" sz="3000" dirty="0">
                    <a:latin typeface="Times New Roman" charset="0"/>
                    <a:ea typeface="Times New Roman" charset="0"/>
                    <a:cs typeface="Times New Roman" charset="0"/>
                  </a:rPr>
                  <a:t>: </a:t>
                </a:r>
                <a:r>
                  <a:rPr kumimoji="1" lang="en-US" altLang="zh-TW" sz="30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Phase </a:t>
                </a:r>
                <a:r>
                  <a:rPr kumimoji="1" lang="en-US" altLang="zh-TW" sz="3000" dirty="0">
                    <a:latin typeface="Times New Roman" charset="0"/>
                    <a:ea typeface="Times New Roman" charset="0"/>
                    <a:cs typeface="Times New Roman" charset="0"/>
                  </a:rPr>
                  <a:t>Shift Keying</a:t>
                </a:r>
                <a:endParaRPr kumimoji="1" lang="zh-TW" altLang="en-US" sz="3000" dirty="0"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r>
                  <a:rPr kumimoji="1" lang="en-US" altLang="zh-TW" sz="3000" dirty="0" smtClean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Amplitude</a:t>
                </a:r>
                <a:r>
                  <a:rPr kumimoji="1" lang="en-US" altLang="zh-TW" sz="30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 + </a:t>
                </a:r>
                <a:r>
                  <a:rPr kumimoji="1" lang="en-US" altLang="zh-TW" sz="3000" dirty="0" smtClean="0">
                    <a:solidFill>
                      <a:schemeClr val="accent6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Phase</a:t>
                </a:r>
                <a:endParaRPr kumimoji="1" lang="en-US" altLang="zh-TW" sz="3000" dirty="0">
                  <a:solidFill>
                    <a:schemeClr val="accent6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pPr lvl="1">
                  <a:buFont typeface="Wingdings" charset="2"/>
                  <a:buChar char="Ø"/>
                </a:pPr>
                <a:r>
                  <a:rPr kumimoji="1" lang="en-US" altLang="zh-TW" sz="30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M-QAM: Quadrature Amplitude Modulation</a:t>
                </a:r>
                <a:endParaRPr kumimoji="1" lang="zh-TW" altLang="en-US" sz="3000" dirty="0"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pPr marL="403225" lvl="1" indent="0">
                  <a:buNone/>
                </a:pPr>
                <a:endParaRPr kumimoji="1" lang="en-US" altLang="zh-TW" dirty="0"/>
              </a:p>
            </p:txBody>
          </p:sp>
        </mc:Choice>
        <mc:Fallback xmlns="">
          <p:sp>
            <p:nvSpPr>
              <p:cNvPr id="7" name="內容版面配置區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111" b="-568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84976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>
                <a:latin typeface="Times New Roman" charset="0"/>
                <a:ea typeface="Times New Roman" charset="0"/>
                <a:cs typeface="Times New Roman" charset="0"/>
              </a:rPr>
              <a:t>Amplitude Shift Keying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35360" y="1700808"/>
            <a:ext cx="11521280" cy="849887"/>
          </a:xfrm>
        </p:spPr>
        <p:txBody>
          <a:bodyPr/>
          <a:lstStyle/>
          <a:p>
            <a:r>
              <a:rPr kumimoji="1" lang="en-US" altLang="zh-TW" sz="3200" dirty="0">
                <a:latin typeface="Times New Roman" charset="0"/>
                <a:ea typeface="Times New Roman" charset="0"/>
                <a:cs typeface="Times New Roman" charset="0"/>
              </a:rPr>
              <a:t>A bit stream is encoded in the amplitude of the transmitted </a:t>
            </a:r>
            <a:r>
              <a:rPr kumimoji="1" lang="en-US" altLang="zh-TW" sz="3200" dirty="0" smtClean="0">
                <a:latin typeface="Times New Roman" charset="0"/>
                <a:ea typeface="Times New Roman" charset="0"/>
                <a:cs typeface="Times New Roman" charset="0"/>
              </a:rPr>
              <a:t>signal</a:t>
            </a:r>
          </a:p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52" b="3522"/>
          <a:stretch/>
        </p:blipFill>
        <p:spPr>
          <a:xfrm>
            <a:off x="914399" y="2550695"/>
            <a:ext cx="10058400" cy="3729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267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NSSLAB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91440" tIns="45720" rIns="91440" bIns="45720" rtlCol="0" anchor="ctr"/>
      <a:lstStyle>
        <a:defPPr>
          <a:defRPr b="0" baseline="0" dirty="0">
            <a:solidFill>
              <a:schemeClr val="tx1">
                <a:lumMod val="65000"/>
                <a:lumOff val="35000"/>
              </a:schemeClr>
            </a:solidFill>
            <a:latin typeface="Calibri" panose="020F0502020204030204" pitchFamily="34" charset="0"/>
            <a:ea typeface="微軟正黑體" panose="020B0604030504040204" pitchFamily="34" charset="-12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NSSLAB" id="{054A3823-8F2B-BD4B-8299-6F9D4C81B364}" vid="{448C0E5F-F807-6544-9BA0-C7F20924CB9E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NSSLAB</Template>
  <TotalTime>6071</TotalTime>
  <Words>1090</Words>
  <Application>Microsoft Macintosh PowerPoint</Application>
  <PresentationFormat>寬螢幕</PresentationFormat>
  <Paragraphs>418</Paragraphs>
  <Slides>42</Slides>
  <Notes>36</Notes>
  <HiddenSlides>3</HiddenSlides>
  <MMClips>1</MMClips>
  <ScaleCrop>false</ScaleCrop>
  <HeadingPairs>
    <vt:vector size="6" baseType="variant">
      <vt:variant>
        <vt:lpstr>使用字型</vt:lpstr>
      </vt:variant>
      <vt:variant>
        <vt:i4>10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42</vt:i4>
      </vt:variant>
    </vt:vector>
  </HeadingPairs>
  <TitlesOfParts>
    <vt:vector size="53" baseType="lpstr">
      <vt:lpstr>Calibri</vt:lpstr>
      <vt:lpstr>Cambria Math</vt:lpstr>
      <vt:lpstr>Helvetica</vt:lpstr>
      <vt:lpstr>Mangal</vt:lpstr>
      <vt:lpstr>Times New Roman</vt:lpstr>
      <vt:lpstr>Tw Cen MT Condensed</vt:lpstr>
      <vt:lpstr>Wingdings</vt:lpstr>
      <vt:lpstr>微軟正黑體</vt:lpstr>
      <vt:lpstr>新細明體</vt:lpstr>
      <vt:lpstr>Arial</vt:lpstr>
      <vt:lpstr>NSSLAB</vt:lpstr>
      <vt:lpstr>Freshman Training Course Signal</vt:lpstr>
      <vt:lpstr>Who am I</vt:lpstr>
      <vt:lpstr>Outline</vt:lpstr>
      <vt:lpstr>Outline</vt:lpstr>
      <vt:lpstr>Signal Representation</vt:lpstr>
      <vt:lpstr>Linear Channels</vt:lpstr>
      <vt:lpstr>Linear Channels</vt:lpstr>
      <vt:lpstr>Type of Modulation</vt:lpstr>
      <vt:lpstr>Amplitude Shift Keying</vt:lpstr>
      <vt:lpstr>M-ASK</vt:lpstr>
      <vt:lpstr>PowerPoint 簡報</vt:lpstr>
      <vt:lpstr>Pros and Cons</vt:lpstr>
      <vt:lpstr>Channel Analysis</vt:lpstr>
      <vt:lpstr>Channel</vt:lpstr>
      <vt:lpstr>Shannon-Hartley Equation</vt:lpstr>
      <vt:lpstr>Phase Delay</vt:lpstr>
      <vt:lpstr>Channel Fading</vt:lpstr>
      <vt:lpstr>PowerPoint 簡報</vt:lpstr>
      <vt:lpstr>Channel Fading</vt:lpstr>
      <vt:lpstr>Channel Fading</vt:lpstr>
      <vt:lpstr>Channel Fading</vt:lpstr>
      <vt:lpstr>Channel Fading</vt:lpstr>
      <vt:lpstr>Channel Fading</vt:lpstr>
      <vt:lpstr>Channel Fading</vt:lpstr>
      <vt:lpstr>Channel Fading</vt:lpstr>
      <vt:lpstr>Channel Fading</vt:lpstr>
      <vt:lpstr>Channel Fading</vt:lpstr>
      <vt:lpstr>PowerPoint 簡報</vt:lpstr>
      <vt:lpstr>Path Loss</vt:lpstr>
      <vt:lpstr>Outline</vt:lpstr>
      <vt:lpstr>Why Friis’ Formula</vt:lpstr>
      <vt:lpstr>Friis’ Original Formula</vt:lpstr>
      <vt:lpstr>Contemporary Formula</vt:lpstr>
      <vt:lpstr>Contemporary Formula</vt:lpstr>
      <vt:lpstr>Directivities</vt:lpstr>
      <vt:lpstr>Isotropic Radiator</vt:lpstr>
      <vt:lpstr>PowerPoint 簡報</vt:lpstr>
      <vt:lpstr>Channel Fading Summary</vt:lpstr>
      <vt:lpstr>PowerPoint 簡報</vt:lpstr>
      <vt:lpstr>PowerPoint 簡報</vt:lpstr>
      <vt:lpstr>Reference</vt:lpstr>
      <vt:lpstr>PowerPoint 簡報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Multi-Touch in the Air: Device-Free Finger Tracking and Gesture Recognition via COTS RFID</dc:title>
  <dc:creator>誠發 黃</dc:creator>
  <cp:lastModifiedBy>誠發 黃</cp:lastModifiedBy>
  <cp:revision>1066</cp:revision>
  <dcterms:created xsi:type="dcterms:W3CDTF">2018-06-25T02:04:20Z</dcterms:created>
  <dcterms:modified xsi:type="dcterms:W3CDTF">2018-08-14T03:32:05Z</dcterms:modified>
</cp:coreProperties>
</file>